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6" r:id="rId9"/>
    <p:sldId id="262" r:id="rId10"/>
    <p:sldId id="267" r:id="rId11"/>
    <p:sldId id="263" r:id="rId12"/>
    <p:sldId id="264" r:id="rId13"/>
    <p:sldId id="265" r:id="rId14"/>
    <p:sldId id="269" r:id="rId15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Wingdings 3" panose="05040102010807070707" pitchFamily="18" charset="2"/>
      <p:regular r:id="rId21"/>
    </p:embeddedFont>
    <p:embeddedFont>
      <p:font typeface="Nunito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80" y="5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9670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ef69475ee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ef69475ee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3551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eec0362fb4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eec0362fb4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5635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08c3434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308c34341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4064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eec0362fb4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eec0362fb4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2488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eec0362fb4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eec0362fb4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3243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eec0362fb4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eec0362fb4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045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eec0362fb4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eec0362fb4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671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eec0362fb4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eec0362fb4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3996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f69475ee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ef69475ee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158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6350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68659"/>
            <a:ext cx="4560491" cy="4560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24209"/>
            <a:ext cx="3639742" cy="36397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457201"/>
            <a:ext cx="3257549" cy="3257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13855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062564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6830748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93831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92083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687770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8308730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6513073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905178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099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021008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3265005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7758145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2493022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6016492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81474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3372480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1510480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chemeClr val="tx2">
                <a:lumMod val="79000"/>
                <a:lumOff val="21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746557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Dissolved Oxygen</a:t>
            </a:r>
            <a:endParaRPr dirty="0"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8143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Module 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River Watch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/>
              <a:t>Expected </a:t>
            </a:r>
            <a:r>
              <a:rPr lang="en" dirty="0" smtClean="0"/>
              <a:t>Fluctuations: Rivers vs. Lakes/Reservoirs vs. Groundwater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0706" y="1599842"/>
            <a:ext cx="4711518" cy="2761244"/>
          </a:xfrm>
        </p:spPr>
        <p:txBody>
          <a:bodyPr/>
          <a:lstStyle/>
          <a:p>
            <a:pPr lvl="0" indent="-330200">
              <a:buSzPts val="1600"/>
              <a:buFont typeface="Arial" panose="020B0604020202020204" pitchFamily="34" charset="0"/>
              <a:buChar char="•"/>
            </a:pPr>
            <a:r>
              <a:rPr lang="en-US" sz="1400" b="1" dirty="0"/>
              <a:t>Rivers </a:t>
            </a:r>
            <a:r>
              <a:rPr lang="en-US" sz="1400" dirty="0" smtClean="0"/>
              <a:t>– Rivers typically have higher concentrations of DO because its gradient is greater. Parts of rivers can </a:t>
            </a:r>
            <a:r>
              <a:rPr lang="en-US" sz="1400" dirty="0"/>
              <a:t>be anaerobic (no oxygen</a:t>
            </a:r>
            <a:r>
              <a:rPr lang="en-US" sz="1400" dirty="0" smtClean="0"/>
              <a:t>) where there is a </a:t>
            </a:r>
            <a:r>
              <a:rPr lang="en-US" sz="1400" dirty="0"/>
              <a:t>slow </a:t>
            </a:r>
            <a:r>
              <a:rPr lang="en-US" sz="1400" dirty="0" smtClean="0"/>
              <a:t>gradient (e.g. in backwater or near </a:t>
            </a:r>
            <a:r>
              <a:rPr lang="en-US" sz="1400" dirty="0"/>
              <a:t>the </a:t>
            </a:r>
            <a:r>
              <a:rPr lang="en-US" sz="1400" dirty="0" smtClean="0"/>
              <a:t>bottom of large rivers). </a:t>
            </a:r>
            <a:endParaRPr lang="en-US" sz="1400" dirty="0"/>
          </a:p>
          <a:p>
            <a:pPr lvl="0" indent="-330200">
              <a:buSzPts val="1600"/>
              <a:buFont typeface="Arial" panose="020B0604020202020204" pitchFamily="34" charset="0"/>
              <a:buChar char="•"/>
            </a:pPr>
            <a:r>
              <a:rPr lang="en-US" sz="1400" b="1" dirty="0"/>
              <a:t>Lakes and Reservoirs </a:t>
            </a:r>
            <a:r>
              <a:rPr lang="en-US" sz="1400" dirty="0" smtClean="0"/>
              <a:t>– Stratifies </a:t>
            </a:r>
            <a:r>
              <a:rPr lang="en-US" sz="1400" dirty="0" smtClean="0"/>
              <a:t>DO </a:t>
            </a:r>
            <a:r>
              <a:rPr lang="en-US" sz="1400" dirty="0" smtClean="0"/>
              <a:t>levels (oxygen </a:t>
            </a:r>
            <a:r>
              <a:rPr lang="en-US" sz="1400" dirty="0"/>
              <a:t>levels will vary from top to </a:t>
            </a:r>
            <a:r>
              <a:rPr lang="en-US" sz="1400" dirty="0" smtClean="0"/>
              <a:t>bottom) </a:t>
            </a:r>
            <a:endParaRPr lang="en-US" sz="1400" dirty="0"/>
          </a:p>
          <a:p>
            <a:pPr lvl="0" indent="-330200">
              <a:buSzPts val="1600"/>
              <a:buFont typeface="Arial" panose="020B0604020202020204" pitchFamily="34" charset="0"/>
              <a:buChar char="•"/>
            </a:pPr>
            <a:r>
              <a:rPr lang="en-US" sz="1400" b="1" dirty="0"/>
              <a:t>Groundwater</a:t>
            </a:r>
            <a:r>
              <a:rPr lang="en-US" sz="1400" dirty="0"/>
              <a:t> </a:t>
            </a:r>
            <a:r>
              <a:rPr lang="en-US" sz="1400" dirty="0" smtClean="0"/>
              <a:t>– </a:t>
            </a:r>
            <a:r>
              <a:rPr lang="en-US" sz="1400" dirty="0" smtClean="0"/>
              <a:t>DO </a:t>
            </a:r>
            <a:r>
              <a:rPr lang="en-US" sz="1400" dirty="0" smtClean="0"/>
              <a:t>concentrations </a:t>
            </a:r>
            <a:r>
              <a:rPr lang="en-US" sz="1400" dirty="0"/>
              <a:t>will vary with source, retention time and other variables.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318" y="1693116"/>
            <a:ext cx="3045871" cy="253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15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is </a:t>
            </a:r>
            <a:r>
              <a:rPr lang="en" dirty="0" smtClean="0"/>
              <a:t>dissolved oxygen </a:t>
            </a:r>
            <a:r>
              <a:rPr lang="en" dirty="0"/>
              <a:t>Measured? </a:t>
            </a:r>
            <a:endParaRPr dirty="0"/>
          </a:p>
        </p:txBody>
      </p:sp>
      <p:sp>
        <p:nvSpPr>
          <p:cNvPr id="321" name="Google Shape;321;p20"/>
          <p:cNvSpPr txBox="1">
            <a:spLocks noGrp="1"/>
          </p:cNvSpPr>
          <p:nvPr>
            <p:ph type="body" idx="1"/>
          </p:nvPr>
        </p:nvSpPr>
        <p:spPr>
          <a:xfrm>
            <a:off x="1303801" y="1597875"/>
            <a:ext cx="3922624" cy="31354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The Winkler Method</a:t>
            </a:r>
            <a:endParaRPr sz="1800" b="1"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sz="1800" dirty="0"/>
              <a:t>I</a:t>
            </a:r>
            <a:r>
              <a:rPr lang="en" sz="1800" dirty="0" smtClean="0"/>
              <a:t>ndirectly </a:t>
            </a:r>
            <a:r>
              <a:rPr lang="en" sz="1800" dirty="0"/>
              <a:t>measures DO by taking advantage of how iodine reacts with an acid and </a:t>
            </a:r>
            <a:r>
              <a:rPr lang="en" sz="1800" dirty="0" smtClean="0"/>
              <a:t>by using a </a:t>
            </a:r>
            <a:r>
              <a:rPr lang="en" sz="1800" dirty="0"/>
              <a:t>starch indicator to more precisely and consistently see the color change</a:t>
            </a:r>
            <a:r>
              <a:rPr lang="en" sz="1800" dirty="0" smtClean="0"/>
              <a:t>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sz="1800" dirty="0" smtClean="0"/>
              <a:t>It is more precise than other test kits because it uses a Class A measuring devise, a starch indicator, and 300 mL of sample.</a:t>
            </a:r>
            <a:endParaRPr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355" y="2117650"/>
            <a:ext cx="3677086" cy="209593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Winkler Method: The </a:t>
            </a:r>
            <a:r>
              <a:rPr lang="en" dirty="0"/>
              <a:t>Chemical Reactions</a:t>
            </a:r>
            <a:endParaRPr dirty="0"/>
          </a:p>
        </p:txBody>
      </p:sp>
      <p:sp>
        <p:nvSpPr>
          <p:cNvPr id="327" name="Google Shape;327;p21"/>
          <p:cNvSpPr txBox="1">
            <a:spLocks noGrp="1"/>
          </p:cNvSpPr>
          <p:nvPr>
            <p:ph type="body" idx="1"/>
          </p:nvPr>
        </p:nvSpPr>
        <p:spPr>
          <a:xfrm>
            <a:off x="498936" y="1597874"/>
            <a:ext cx="4368899" cy="3252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/>
              <a:t>Chemical </a:t>
            </a:r>
            <a:r>
              <a:rPr lang="en" sz="1800" b="1" dirty="0"/>
              <a:t>reactions: </a:t>
            </a:r>
            <a:endParaRPr sz="1800" b="1" dirty="0"/>
          </a:p>
          <a:p>
            <a:pPr lvl="0" indent="-342900">
              <a:spcBef>
                <a:spcPts val="1200"/>
              </a:spcBef>
              <a:buSzPts val="1800"/>
              <a:buAutoNum type="arabicPeriod"/>
            </a:pPr>
            <a:r>
              <a:rPr lang="en" sz="1800" dirty="0" smtClean="0"/>
              <a:t>Mn</a:t>
            </a:r>
            <a:r>
              <a:rPr lang="en" sz="1800" baseline="30000" dirty="0" smtClean="0"/>
              <a:t>2+</a:t>
            </a:r>
            <a:r>
              <a:rPr lang="en" sz="1800" dirty="0" smtClean="0"/>
              <a:t> </a:t>
            </a:r>
            <a:r>
              <a:rPr lang="en" sz="1800" dirty="0"/>
              <a:t>+ O</a:t>
            </a:r>
            <a:r>
              <a:rPr lang="en" sz="1800" baseline="-25000" dirty="0"/>
              <a:t>2</a:t>
            </a:r>
            <a:r>
              <a:rPr lang="en" sz="1800" dirty="0"/>
              <a:t> + 2</a:t>
            </a:r>
            <a:r>
              <a:rPr lang="en" sz="1800" dirty="0" smtClean="0"/>
              <a:t>OH</a:t>
            </a:r>
            <a:r>
              <a:rPr lang="en" sz="1800" baseline="30000" dirty="0" smtClean="0"/>
              <a:t>-</a:t>
            </a:r>
            <a:r>
              <a:rPr lang="en" sz="1800" dirty="0" smtClean="0"/>
              <a:t> </a:t>
            </a:r>
            <a:r>
              <a:rPr lang="e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" sz="1800" dirty="0" smtClean="0"/>
              <a:t> MnO</a:t>
            </a:r>
            <a:r>
              <a:rPr lang="en" sz="1800" baseline="-25000" dirty="0" smtClean="0"/>
              <a:t>2</a:t>
            </a:r>
            <a:r>
              <a:rPr lang="en" sz="1800" dirty="0" smtClean="0"/>
              <a:t> </a:t>
            </a:r>
            <a:r>
              <a:rPr lang="en" sz="1800" dirty="0"/>
              <a:t>+ </a:t>
            </a:r>
            <a:r>
              <a:rPr lang="en" sz="1800" dirty="0" smtClean="0"/>
              <a:t>H</a:t>
            </a:r>
            <a:r>
              <a:rPr lang="en" sz="1800" baseline="-25000" dirty="0" smtClean="0"/>
              <a:t>2</a:t>
            </a:r>
            <a:r>
              <a:rPr lang="en" sz="1800" dirty="0" smtClean="0"/>
              <a:t>O </a:t>
            </a:r>
            <a:r>
              <a:rPr lang="en" sz="1600" dirty="0" smtClean="0"/>
              <a:t> </a:t>
            </a:r>
            <a:endParaRPr sz="1600" dirty="0"/>
          </a:p>
          <a:p>
            <a:pPr lvl="0" indent="-342900">
              <a:buSzPts val="1800"/>
              <a:buAutoNum type="arabicPeriod"/>
            </a:pPr>
            <a:r>
              <a:rPr lang="en" sz="1800" dirty="0"/>
              <a:t>MnO</a:t>
            </a:r>
            <a:r>
              <a:rPr lang="en" sz="1800" baseline="-25000" dirty="0"/>
              <a:t>2</a:t>
            </a:r>
            <a:r>
              <a:rPr lang="en" sz="1800" dirty="0"/>
              <a:t> + 2I</a:t>
            </a:r>
            <a:r>
              <a:rPr lang="en" sz="1800" baseline="30000" dirty="0"/>
              <a:t>-</a:t>
            </a:r>
            <a:r>
              <a:rPr lang="en" sz="1800" dirty="0"/>
              <a:t> + 4H</a:t>
            </a:r>
            <a:r>
              <a:rPr lang="en" sz="1800" baseline="30000" dirty="0"/>
              <a:t>+</a:t>
            </a:r>
            <a:r>
              <a:rPr lang="en" sz="1800" dirty="0"/>
              <a:t> </a:t>
            </a: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" sz="1800" dirty="0"/>
              <a:t> Mn</a:t>
            </a:r>
            <a:r>
              <a:rPr lang="en" sz="1800" baseline="30000" dirty="0" smtClean="0"/>
              <a:t>2+</a:t>
            </a:r>
            <a:r>
              <a:rPr lang="en" sz="1800" dirty="0" smtClean="0"/>
              <a:t> </a:t>
            </a:r>
            <a:r>
              <a:rPr lang="en" sz="1800" dirty="0"/>
              <a:t>+ </a:t>
            </a:r>
            <a:r>
              <a:rPr lang="en" sz="1800" dirty="0" smtClean="0"/>
              <a:t>I</a:t>
            </a:r>
            <a:r>
              <a:rPr lang="en" sz="1800" baseline="-25000" dirty="0" smtClean="0"/>
              <a:t>2</a:t>
            </a:r>
            <a:r>
              <a:rPr lang="en" sz="1800" dirty="0" smtClean="0"/>
              <a:t>+ 2H</a:t>
            </a:r>
            <a:r>
              <a:rPr lang="en" sz="1800" baseline="-25000" dirty="0" smtClean="0"/>
              <a:t>2</a:t>
            </a:r>
            <a:r>
              <a:rPr lang="en" sz="1800" dirty="0" smtClean="0"/>
              <a:t>O </a:t>
            </a:r>
          </a:p>
          <a:p>
            <a:pPr lvl="0" indent="-342900">
              <a:buSzPts val="1800"/>
              <a:buAutoNum type="arabicPeriod"/>
            </a:pPr>
            <a:r>
              <a:rPr lang="en" sz="1800" dirty="0" smtClean="0"/>
              <a:t>I</a:t>
            </a:r>
            <a:r>
              <a:rPr lang="en" sz="1800" baseline="-25000" dirty="0" smtClean="0"/>
              <a:t>2</a:t>
            </a:r>
            <a:r>
              <a:rPr lang="en" sz="1800" dirty="0" smtClean="0"/>
              <a:t> + I</a:t>
            </a:r>
            <a:r>
              <a:rPr lang="en" sz="1800" baseline="30000" dirty="0" smtClean="0"/>
              <a:t>-</a:t>
            </a:r>
            <a:r>
              <a:rPr lang="en" sz="1800" dirty="0" smtClean="0"/>
              <a:t> </a:t>
            </a: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" sz="1800" dirty="0"/>
              <a:t> </a:t>
            </a:r>
            <a:r>
              <a:rPr lang="en" sz="1800" dirty="0" smtClean="0"/>
              <a:t>I</a:t>
            </a:r>
            <a:r>
              <a:rPr lang="en" sz="1800" baseline="-25000" dirty="0" smtClean="0"/>
              <a:t>3</a:t>
            </a:r>
            <a:r>
              <a:rPr lang="en" sz="1800" baseline="30000" dirty="0" smtClean="0"/>
              <a:t>-</a:t>
            </a:r>
            <a:endParaRPr lang="en" sz="1800" baseline="30000" dirty="0"/>
          </a:p>
          <a:p>
            <a:pPr indent="-342900">
              <a:buSzPts val="1800"/>
              <a:buFont typeface="Nunito"/>
              <a:buAutoNum type="arabicPeriod"/>
            </a:pPr>
            <a:r>
              <a:rPr lang="en" sz="1800" dirty="0" smtClean="0"/>
              <a:t>2S</a:t>
            </a:r>
            <a:r>
              <a:rPr lang="en" sz="1800" baseline="-25000" dirty="0" smtClean="0"/>
              <a:t>2</a:t>
            </a:r>
            <a:r>
              <a:rPr lang="en" sz="1800" dirty="0" smtClean="0"/>
              <a:t>O</a:t>
            </a:r>
            <a:r>
              <a:rPr lang="en" sz="1800" baseline="-25000" dirty="0" smtClean="0"/>
              <a:t>3</a:t>
            </a:r>
            <a:r>
              <a:rPr lang="en" sz="1800" baseline="30000" dirty="0" smtClean="0"/>
              <a:t>2-</a:t>
            </a:r>
            <a:r>
              <a:rPr lang="en" sz="1800" dirty="0" smtClean="0"/>
              <a:t> </a:t>
            </a:r>
            <a:r>
              <a:rPr lang="en" sz="1800" dirty="0"/>
              <a:t>+ </a:t>
            </a:r>
            <a:r>
              <a:rPr lang="en" sz="1800" dirty="0" smtClean="0"/>
              <a:t>I</a:t>
            </a:r>
            <a:r>
              <a:rPr lang="en" sz="1800" baseline="-25000" dirty="0" smtClean="0"/>
              <a:t>3</a:t>
            </a:r>
            <a:r>
              <a:rPr lang="en" sz="1800" baseline="30000" dirty="0" smtClean="0"/>
              <a:t>-</a:t>
            </a:r>
            <a:r>
              <a:rPr lang="en" sz="1800" dirty="0" smtClean="0"/>
              <a:t> </a:t>
            </a: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" sz="1800" dirty="0"/>
              <a:t> S</a:t>
            </a:r>
            <a:r>
              <a:rPr lang="en" sz="1800" baseline="-25000" dirty="0" smtClean="0"/>
              <a:t>4</a:t>
            </a:r>
            <a:r>
              <a:rPr lang="en" sz="1800" dirty="0" smtClean="0"/>
              <a:t>O</a:t>
            </a:r>
            <a:r>
              <a:rPr lang="en" sz="1800" baseline="-25000" dirty="0" smtClean="0"/>
              <a:t>6</a:t>
            </a:r>
            <a:r>
              <a:rPr lang="en" sz="1800" baseline="30000" dirty="0" smtClean="0"/>
              <a:t>2-</a:t>
            </a:r>
            <a:r>
              <a:rPr lang="en" sz="1800" dirty="0" smtClean="0"/>
              <a:t> </a:t>
            </a:r>
            <a:r>
              <a:rPr lang="en" sz="1800" dirty="0"/>
              <a:t>+ </a:t>
            </a:r>
            <a:r>
              <a:rPr lang="en" sz="1800" dirty="0" smtClean="0"/>
              <a:t>3I</a:t>
            </a:r>
            <a:r>
              <a:rPr lang="en" sz="1800" baseline="30000" dirty="0" smtClean="0"/>
              <a:t>-</a:t>
            </a:r>
          </a:p>
          <a:p>
            <a:pPr indent="-342900">
              <a:buSzPts val="1800"/>
              <a:buFont typeface="Nunito"/>
              <a:buAutoNum type="arabicPeriod"/>
            </a:pPr>
            <a:endParaRPr lang="en" sz="1800" baseline="30000" dirty="0" smtClean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 dirty="0" smtClean="0"/>
              <a:t>Simplified Reaction Equation:</a:t>
            </a:r>
          </a:p>
          <a:p>
            <a:pPr marL="114300" lvl="0" indent="0">
              <a:buSzPts val="1800"/>
              <a:buNone/>
            </a:pPr>
            <a:r>
              <a:rPr lang="en-US" sz="1800" dirty="0"/>
              <a:t>I</a:t>
            </a:r>
            <a:r>
              <a:rPr lang="en-US" sz="1800" baseline="-25000" dirty="0"/>
              <a:t>2</a:t>
            </a:r>
            <a:r>
              <a:rPr lang="en-US" sz="1800" dirty="0"/>
              <a:t> + </a:t>
            </a:r>
            <a:r>
              <a:rPr lang="en-US" sz="1800" dirty="0" smtClean="0"/>
              <a:t>2S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O</a:t>
            </a:r>
            <a:r>
              <a:rPr lang="en-US" sz="1800" baseline="-25000" dirty="0" smtClean="0"/>
              <a:t>3</a:t>
            </a:r>
            <a:r>
              <a:rPr lang="en-US" sz="1800" baseline="30000" dirty="0" smtClean="0"/>
              <a:t>2-</a:t>
            </a:r>
            <a:r>
              <a:rPr lang="en-US" sz="1800" dirty="0" smtClean="0"/>
              <a:t> </a:t>
            </a: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" sz="1800" dirty="0"/>
              <a:t> </a:t>
            </a:r>
            <a:r>
              <a:rPr lang="en-US" sz="1800" dirty="0" smtClean="0"/>
              <a:t>S</a:t>
            </a:r>
            <a:r>
              <a:rPr lang="en-US" sz="1800" baseline="-25000" dirty="0" smtClean="0"/>
              <a:t>4</a:t>
            </a:r>
            <a:r>
              <a:rPr lang="en-US" sz="1800" dirty="0" smtClean="0"/>
              <a:t>O</a:t>
            </a:r>
            <a:r>
              <a:rPr lang="en-US" sz="1800" baseline="-25000" dirty="0" smtClean="0"/>
              <a:t>6</a:t>
            </a:r>
            <a:r>
              <a:rPr lang="en-US" sz="1800" baseline="30000" dirty="0" smtClean="0"/>
              <a:t>2-</a:t>
            </a:r>
            <a:r>
              <a:rPr lang="en-US" sz="1800" dirty="0" smtClean="0"/>
              <a:t> + 2I</a:t>
            </a:r>
            <a:r>
              <a:rPr lang="en-US" sz="1800" baseline="30000" dirty="0" smtClean="0"/>
              <a:t>-</a:t>
            </a:r>
            <a:endParaRPr lang="en" sz="1800" baseline="30000" dirty="0"/>
          </a:p>
        </p:txBody>
      </p:sp>
      <p:sp>
        <p:nvSpPr>
          <p:cNvPr id="12" name="Google Shape;327;p21"/>
          <p:cNvSpPr txBox="1">
            <a:spLocks/>
          </p:cNvSpPr>
          <p:nvPr/>
        </p:nvSpPr>
        <p:spPr>
          <a:xfrm>
            <a:off x="5033119" y="1355828"/>
            <a:ext cx="3599894" cy="3162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-342900">
              <a:buSzPts val="1800"/>
              <a:buFont typeface="Nunito"/>
              <a:buAutoNum type="arabicPeriod"/>
            </a:pPr>
            <a:endParaRPr lang="en-US" sz="1800" baseline="30000" dirty="0" smtClean="0"/>
          </a:p>
          <a:p>
            <a:pPr marL="114300" indent="0">
              <a:buSzPts val="1800"/>
              <a:buFont typeface="Nunito"/>
              <a:buNone/>
            </a:pPr>
            <a:r>
              <a:rPr lang="en-US" sz="1800" b="1" dirty="0" smtClean="0"/>
              <a:t>Basic Explanations:</a:t>
            </a:r>
          </a:p>
          <a:p>
            <a:pPr indent="-342900">
              <a:buSzPts val="1800"/>
              <a:buFont typeface="Nunito"/>
              <a:buAutoNum type="arabicPeriod"/>
            </a:pPr>
            <a:r>
              <a:rPr lang="en-US" sz="1800" dirty="0" smtClean="0"/>
              <a:t>Manganese sulfate (MnSO</a:t>
            </a:r>
            <a:r>
              <a:rPr lang="en-US" sz="1800" baseline="-25000" dirty="0" smtClean="0"/>
              <a:t>4</a:t>
            </a:r>
            <a:r>
              <a:rPr lang="en-US" sz="1800" dirty="0" smtClean="0"/>
              <a:t>) is added to the water sample, which produces manganese dioxide</a:t>
            </a:r>
          </a:p>
          <a:p>
            <a:pPr indent="-342900">
              <a:buSzPts val="1800"/>
              <a:buFont typeface="Nunito"/>
              <a:buAutoNum type="arabicPeriod"/>
            </a:pPr>
            <a:r>
              <a:rPr lang="en-US" sz="1800" dirty="0" err="1" smtClean="0"/>
              <a:t>Sulfamic</a:t>
            </a:r>
            <a:r>
              <a:rPr lang="en-US" sz="1800" dirty="0" smtClean="0"/>
              <a:t> acid (H+) is added and manganese dioxide reacts with iodide to form iodine</a:t>
            </a:r>
          </a:p>
          <a:p>
            <a:pPr indent="-342900">
              <a:buSzPts val="1800"/>
              <a:buFont typeface="Nunito"/>
              <a:buAutoNum type="arabicPeriod"/>
            </a:pPr>
            <a:r>
              <a:rPr lang="en-US" sz="1800" dirty="0" smtClean="0"/>
              <a:t>Iodide ions (I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) are oxidized to form iodine</a:t>
            </a:r>
          </a:p>
          <a:p>
            <a:pPr indent="-342900">
              <a:buSzPts val="1800"/>
              <a:buFont typeface="Nunito"/>
              <a:buAutoNum type="arabicPeriod"/>
            </a:pPr>
            <a:r>
              <a:rPr lang="en-US" sz="1800" dirty="0" smtClean="0"/>
              <a:t>The iodine is titrated with sodium thiosulfate (Na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S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O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)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Chemical </a:t>
            </a:r>
            <a:r>
              <a:rPr lang="en" dirty="0"/>
              <a:t>Reactions Explained</a:t>
            </a:r>
            <a:endParaRPr dirty="0"/>
          </a:p>
        </p:txBody>
      </p:sp>
      <p:sp>
        <p:nvSpPr>
          <p:cNvPr id="333" name="Google Shape;333;p22"/>
          <p:cNvSpPr txBox="1">
            <a:spLocks noGrp="1"/>
          </p:cNvSpPr>
          <p:nvPr>
            <p:ph type="body" idx="1"/>
          </p:nvPr>
        </p:nvSpPr>
        <p:spPr>
          <a:xfrm>
            <a:off x="1014689" y="1321455"/>
            <a:ext cx="7319611" cy="36004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Char char="•"/>
            </a:pPr>
            <a:r>
              <a:rPr lang="en" sz="1500" b="1" dirty="0" smtClean="0"/>
              <a:t>Equation 1</a:t>
            </a:r>
            <a:r>
              <a:rPr lang="en" sz="1500" dirty="0" smtClean="0"/>
              <a:t>: In </a:t>
            </a:r>
            <a:r>
              <a:rPr lang="en" sz="1500" dirty="0"/>
              <a:t>the presence of a base (OH</a:t>
            </a:r>
            <a:r>
              <a:rPr lang="en" sz="1500" baseline="30000" dirty="0"/>
              <a:t>-</a:t>
            </a:r>
            <a:r>
              <a:rPr lang="en" sz="1500" dirty="0"/>
              <a:t>), dissolved oxygen reacts with manganous ion (Mn</a:t>
            </a:r>
            <a:r>
              <a:rPr lang="en" sz="1500" baseline="30000" dirty="0"/>
              <a:t>+2</a:t>
            </a:r>
            <a:r>
              <a:rPr lang="en" sz="1500" dirty="0"/>
              <a:t>) to form manganese </a:t>
            </a:r>
            <a:r>
              <a:rPr lang="en" sz="1500" dirty="0" smtClean="0"/>
              <a:t>dioxide. </a:t>
            </a:r>
          </a:p>
          <a:p>
            <a:pPr lvl="1" indent="-323850">
              <a:buSzPts val="1500"/>
              <a:buFont typeface="Arial" panose="020B0604020202020204" pitchFamily="34" charset="0"/>
              <a:buChar char="•"/>
            </a:pPr>
            <a:r>
              <a:rPr lang="en" dirty="0" smtClean="0"/>
              <a:t>Flocculent forms in the BOD bottle at this stage.</a:t>
            </a:r>
            <a:endParaRPr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Char char="•"/>
            </a:pPr>
            <a:r>
              <a:rPr lang="en" sz="1500" b="1" dirty="0" smtClean="0"/>
              <a:t>Equation 2 + 3</a:t>
            </a:r>
            <a:r>
              <a:rPr lang="en" sz="1500" dirty="0" smtClean="0"/>
              <a:t>: When </a:t>
            </a:r>
            <a:r>
              <a:rPr lang="en" sz="1500" dirty="0"/>
              <a:t>you add acid (H</a:t>
            </a:r>
            <a:r>
              <a:rPr lang="en" sz="1500" baseline="30000" dirty="0"/>
              <a:t>+</a:t>
            </a:r>
            <a:r>
              <a:rPr lang="en" sz="1500" dirty="0"/>
              <a:t> or sulfamic acid) the manganese dioxide will react with iodide to form </a:t>
            </a:r>
            <a:r>
              <a:rPr lang="en" sz="1500" dirty="0" smtClean="0"/>
              <a:t>iodine.</a:t>
            </a:r>
          </a:p>
          <a:p>
            <a:pPr lvl="1" indent="-323850">
              <a:buSzPts val="1500"/>
              <a:buFont typeface="Arial" panose="020B0604020202020204" pitchFamily="34" charset="0"/>
              <a:buChar char="•"/>
            </a:pPr>
            <a:r>
              <a:rPr lang="en" dirty="0" smtClean="0"/>
              <a:t>The solution turns yellow.</a:t>
            </a:r>
            <a:endParaRPr lang="en" dirty="0"/>
          </a:p>
          <a:p>
            <a:pPr lvl="1" indent="-323850">
              <a:buSzPts val="1500"/>
              <a:buFont typeface="Arial" panose="020B0604020202020204" pitchFamily="34" charset="0"/>
              <a:buChar char="•"/>
            </a:pPr>
            <a:r>
              <a:rPr lang="en" dirty="0" smtClean="0"/>
              <a:t>The </a:t>
            </a:r>
            <a:r>
              <a:rPr lang="en" dirty="0"/>
              <a:t>amount of iodine formed is exactly twice the amount of dissolved oxygen originally present in the water. </a:t>
            </a:r>
            <a:endParaRPr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Char char="•"/>
            </a:pPr>
            <a:r>
              <a:rPr lang="en" sz="1500" b="1" dirty="0" smtClean="0"/>
              <a:t>Equation 4</a:t>
            </a:r>
            <a:r>
              <a:rPr lang="en" sz="1500" dirty="0" smtClean="0"/>
              <a:t>: If </a:t>
            </a:r>
            <a:r>
              <a:rPr lang="en" sz="1500" dirty="0"/>
              <a:t>you know the amount of iodine, you can determine the amount of DO originally present. The amount of iodine can be determined by titration with sodium thiosulfate (NaS</a:t>
            </a:r>
            <a:r>
              <a:rPr lang="en" sz="1500" baseline="-25000" dirty="0"/>
              <a:t>2</a:t>
            </a:r>
            <a:r>
              <a:rPr lang="en" sz="1500" dirty="0"/>
              <a:t>O</a:t>
            </a:r>
            <a:r>
              <a:rPr lang="en" sz="1500" baseline="-25000" dirty="0"/>
              <a:t>3</a:t>
            </a:r>
            <a:r>
              <a:rPr lang="en" sz="1500" dirty="0" smtClean="0"/>
              <a:t>). </a:t>
            </a:r>
            <a:endParaRPr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Char char="•"/>
            </a:pPr>
            <a:r>
              <a:rPr lang="en" sz="1500" b="1" dirty="0" smtClean="0"/>
              <a:t>Starch</a:t>
            </a:r>
            <a:r>
              <a:rPr lang="en" sz="1500" dirty="0"/>
              <a:t> </a:t>
            </a:r>
            <a:r>
              <a:rPr lang="en" sz="1500" b="1" dirty="0" smtClean="0"/>
              <a:t>indicator</a:t>
            </a:r>
            <a:r>
              <a:rPr lang="en" sz="1500" dirty="0" smtClean="0"/>
              <a:t> is </a:t>
            </a:r>
            <a:r>
              <a:rPr lang="en" sz="1500" dirty="0"/>
              <a:t>used as the final indicator to assist </a:t>
            </a:r>
            <a:r>
              <a:rPr lang="en" sz="1500" dirty="0" smtClean="0"/>
              <a:t>in making </a:t>
            </a:r>
            <a:r>
              <a:rPr lang="en" sz="1500" dirty="0"/>
              <a:t>the endpoint more consistent and </a:t>
            </a:r>
            <a:r>
              <a:rPr lang="en" sz="1500" dirty="0" smtClean="0"/>
              <a:t>easier </a:t>
            </a:r>
            <a:r>
              <a:rPr lang="en" sz="1500" dirty="0"/>
              <a:t>to </a:t>
            </a:r>
            <a:r>
              <a:rPr lang="en" sz="1500" dirty="0" smtClean="0"/>
              <a:t>see.</a:t>
            </a:r>
          </a:p>
          <a:p>
            <a:pPr lvl="1" indent="-323850">
              <a:buSzPts val="1500"/>
              <a:buFont typeface="Arial" panose="020B0604020202020204" pitchFamily="34" charset="0"/>
              <a:buChar char="•"/>
            </a:pPr>
            <a:r>
              <a:rPr lang="en" dirty="0" smtClean="0"/>
              <a:t>Starch </a:t>
            </a:r>
            <a:r>
              <a:rPr lang="en" dirty="0"/>
              <a:t>turns blue if iodine is </a:t>
            </a:r>
            <a:r>
              <a:rPr lang="en" dirty="0" smtClean="0"/>
              <a:t>present, but it </a:t>
            </a:r>
            <a:r>
              <a:rPr lang="en" dirty="0"/>
              <a:t>turns colorless after all the iodine has reacted with the sodium thiosulfate. 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Collection: Dissolved Oxygen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00" y="1990050"/>
            <a:ext cx="4164671" cy="2541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1" dirty="0" smtClean="0"/>
              <a:t>Hold Time for Dissolved Oxygen: </a:t>
            </a:r>
            <a:r>
              <a:rPr lang="en-US" sz="1600" dirty="0" smtClean="0"/>
              <a:t>8 Hours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 smtClean="0"/>
              <a:t>Always</a:t>
            </a:r>
            <a:r>
              <a:rPr lang="en-US" sz="1600" dirty="0" smtClean="0"/>
              <a:t> take the temperature of the stream when you collect your dissolved oxygen sample.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There should NOT be any air bubbles in your sample.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-178" b="8277"/>
          <a:stretch/>
        </p:blipFill>
        <p:spPr>
          <a:xfrm>
            <a:off x="5468471" y="1990050"/>
            <a:ext cx="3311059" cy="244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6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Dissolved Oxygen? </a:t>
            </a:r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body" idx="1"/>
          </p:nvPr>
        </p:nvSpPr>
        <p:spPr>
          <a:xfrm>
            <a:off x="536882" y="1149926"/>
            <a:ext cx="7362353" cy="29053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Dissolved oxygen (</a:t>
            </a:r>
            <a:r>
              <a:rPr lang="en" sz="1800" b="1" dirty="0" smtClean="0"/>
              <a:t>DO) </a:t>
            </a:r>
            <a:r>
              <a:rPr lang="en" sz="1800" dirty="0"/>
              <a:t>is the amount of oxygen (O</a:t>
            </a:r>
            <a:r>
              <a:rPr lang="en" sz="1200" dirty="0"/>
              <a:t>2</a:t>
            </a:r>
            <a:r>
              <a:rPr lang="en" sz="1800" dirty="0"/>
              <a:t>) dissolved in the </a:t>
            </a:r>
            <a:r>
              <a:rPr lang="en" sz="1800" dirty="0" smtClean="0"/>
              <a:t>water, or the </a:t>
            </a:r>
            <a:r>
              <a:rPr lang="en" sz="1800" dirty="0"/>
              <a:t>concentration of D.O. in the water.</a:t>
            </a:r>
            <a:endParaRPr sz="1800" dirty="0"/>
          </a:p>
          <a:p>
            <a:pPr marL="400050" indent="-285750">
              <a:spcBef>
                <a:spcPts val="1200"/>
              </a:spcBef>
              <a:buSzPts val="1800"/>
              <a:buFont typeface="Arial" panose="020B0604020202020204" pitchFamily="34" charset="0"/>
              <a:buChar char="•"/>
            </a:pPr>
            <a:r>
              <a:rPr lang="en" sz="1800" dirty="0" smtClean="0"/>
              <a:t>DO </a:t>
            </a:r>
            <a:r>
              <a:rPr lang="en" sz="1800" dirty="0" smtClean="0"/>
              <a:t>does </a:t>
            </a:r>
            <a:r>
              <a:rPr lang="en" sz="1800" dirty="0"/>
              <a:t>not include air </a:t>
            </a:r>
            <a:r>
              <a:rPr lang="en" sz="1800" dirty="0" smtClean="0"/>
              <a:t>bubbles. The oxygen must </a:t>
            </a:r>
            <a:r>
              <a:rPr lang="en" sz="1800" dirty="0"/>
              <a:t>be </a:t>
            </a:r>
            <a:r>
              <a:rPr lang="en" sz="1800" b="1" i="1" dirty="0" smtClean="0"/>
              <a:t>dissolved</a:t>
            </a:r>
            <a:r>
              <a:rPr lang="en" sz="1800" dirty="0" smtClean="0"/>
              <a:t> in the water at a molecular level</a:t>
            </a:r>
            <a:r>
              <a:rPr lang="en" sz="1800" b="1" i="1" dirty="0" smtClean="0"/>
              <a:t>.</a:t>
            </a:r>
            <a:endParaRPr sz="1800" dirty="0"/>
          </a:p>
          <a:p>
            <a:pPr marL="400050" indent="-285750">
              <a:buSzPts val="1800"/>
              <a:buFont typeface="Arial" panose="020B0604020202020204" pitchFamily="34" charset="0"/>
              <a:buChar char="•"/>
            </a:pPr>
            <a:r>
              <a:rPr lang="en" sz="1800" b="1" dirty="0" smtClean="0"/>
              <a:t>DO </a:t>
            </a:r>
            <a:r>
              <a:rPr lang="en" sz="1800" b="1" dirty="0"/>
              <a:t>Saturation: </a:t>
            </a:r>
            <a:r>
              <a:rPr lang="en" sz="1800" dirty="0"/>
              <a:t>the relative measure of oxygen concentration that is dissolved in water as a proportion of the </a:t>
            </a:r>
            <a:r>
              <a:rPr lang="en" sz="1800" dirty="0" smtClean="0"/>
              <a:t>maximum </a:t>
            </a:r>
            <a:r>
              <a:rPr lang="en" sz="1800" dirty="0"/>
              <a:t>concentration that can be dissolved. </a:t>
            </a:r>
            <a:endParaRPr lang="en" sz="1800" dirty="0" smtClean="0"/>
          </a:p>
          <a:p>
            <a:pPr marL="400050" indent="-285750">
              <a:buSzPts val="1800"/>
              <a:buFont typeface="Arial" panose="020B0604020202020204" pitchFamily="34" charset="0"/>
              <a:buChar char="•"/>
            </a:pPr>
            <a:r>
              <a:rPr lang="en" sz="1800" dirty="0" smtClean="0"/>
              <a:t>DO </a:t>
            </a:r>
            <a:r>
              <a:rPr lang="en" sz="1800" dirty="0" smtClean="0"/>
              <a:t>is measured as a percent of the maximum.</a:t>
            </a:r>
          </a:p>
          <a:p>
            <a:pPr marL="400050" indent="-285750">
              <a:buSzPts val="1800"/>
              <a:buFont typeface="Arial" panose="020B0604020202020204" pitchFamily="34" charset="0"/>
              <a:buChar char="•"/>
            </a:pPr>
            <a:r>
              <a:rPr lang="en" sz="1800" dirty="0" smtClean="0"/>
              <a:t>It is influenced by temperature and pressure.</a:t>
            </a:r>
            <a:endParaRPr sz="1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b="1" dirty="0" smtClean="0"/>
              <a:t>How to Describe </a:t>
            </a:r>
            <a:r>
              <a:rPr lang="en" sz="1800" b="1" dirty="0" smtClean="0"/>
              <a:t>DO </a:t>
            </a:r>
            <a:r>
              <a:rPr lang="en" sz="1800" b="1" dirty="0" smtClean="0"/>
              <a:t>Levels:</a:t>
            </a:r>
            <a:endParaRPr sz="1800" b="1"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sz="1800" b="1" dirty="0"/>
              <a:t>Anaerobic: </a:t>
            </a:r>
            <a:r>
              <a:rPr lang="en" sz="1800" dirty="0"/>
              <a:t>no oxygen present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sz="1800" b="1" dirty="0"/>
              <a:t>A</a:t>
            </a:r>
            <a:r>
              <a:rPr lang="en" sz="1800" b="1" dirty="0"/>
              <a:t>erobic</a:t>
            </a:r>
            <a:r>
              <a:rPr lang="en" sz="1800" dirty="0"/>
              <a:t>: oxygen present</a:t>
            </a:r>
            <a:endParaRPr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991" y="2855415"/>
            <a:ext cx="3232623" cy="20393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Dissolved Oxygen?</a:t>
            </a:r>
            <a:endParaRPr/>
          </a:p>
        </p:txBody>
      </p:sp>
      <p:sp>
        <p:nvSpPr>
          <p:cNvPr id="290" name="Google Shape;290;p15"/>
          <p:cNvSpPr txBox="1">
            <a:spLocks noGrp="1"/>
          </p:cNvSpPr>
          <p:nvPr>
            <p:ph type="body" idx="1"/>
          </p:nvPr>
        </p:nvSpPr>
        <p:spPr>
          <a:xfrm>
            <a:off x="1303800" y="144731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sz="1800" b="1" dirty="0"/>
              <a:t>Primary Productivity</a:t>
            </a:r>
            <a:r>
              <a:rPr lang="en" sz="1800" dirty="0"/>
              <a:t>: the amount of </a:t>
            </a:r>
            <a:r>
              <a:rPr lang="en" sz="1800" dirty="0" smtClean="0"/>
              <a:t>DO </a:t>
            </a:r>
            <a:r>
              <a:rPr lang="en" sz="1800" dirty="0"/>
              <a:t>available in the water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sz="1800" dirty="0"/>
              <a:t>Takes both respiration and decomposition into account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sz="1800" b="1" dirty="0"/>
              <a:t>Gross Productivity:</a:t>
            </a:r>
            <a:r>
              <a:rPr lang="en" sz="1800" dirty="0"/>
              <a:t> the total amount of DO produced (via photosynthesis)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sz="1800" b="1" dirty="0"/>
              <a:t>Net Productivity</a:t>
            </a:r>
            <a:r>
              <a:rPr lang="en" sz="1800" dirty="0"/>
              <a:t>: the difference between the total amount of oxygen produced and the total amount of oxygen consumed </a:t>
            </a:r>
            <a:endParaRPr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Monitor </a:t>
            </a:r>
            <a:r>
              <a:rPr lang="en" dirty="0" smtClean="0"/>
              <a:t>Dissolved Oxygen?</a:t>
            </a:r>
            <a:endParaRPr dirty="0"/>
          </a:p>
        </p:txBody>
      </p:sp>
      <p:sp>
        <p:nvSpPr>
          <p:cNvPr id="296" name="Google Shape;296;p16"/>
          <p:cNvSpPr txBox="1">
            <a:spLocks noGrp="1"/>
          </p:cNvSpPr>
          <p:nvPr>
            <p:ph type="body" idx="1"/>
          </p:nvPr>
        </p:nvSpPr>
        <p:spPr>
          <a:xfrm>
            <a:off x="1303800" y="1597875"/>
            <a:ext cx="7030500" cy="16137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Reason 1: Most aquatic life breathes in D.O. </a:t>
            </a:r>
            <a:endParaRPr sz="1800" b="1"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sz="1800" dirty="0" smtClean="0"/>
              <a:t>Oxygen is necessary for all living things’ survival and for many of the chemical processes that take place in water.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sz="1800" dirty="0" smtClean="0"/>
              <a:t>Necessary </a:t>
            </a:r>
            <a:r>
              <a:rPr lang="en" sz="1800" dirty="0" smtClean="0"/>
              <a:t>DO </a:t>
            </a:r>
            <a:r>
              <a:rPr lang="en" sz="1800" dirty="0"/>
              <a:t>levels depend on the species varies with age, species, and activity of organisms. </a:t>
            </a:r>
            <a:endParaRPr sz="18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 dirty="0"/>
          </a:p>
        </p:txBody>
      </p:sp>
      <p:pic>
        <p:nvPicPr>
          <p:cNvPr id="297" name="Google Shape;2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5250" y="3355031"/>
            <a:ext cx="5278916" cy="1450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Monitor </a:t>
            </a:r>
            <a:r>
              <a:rPr lang="en" dirty="0" smtClean="0"/>
              <a:t>Dissolved oxygen?</a:t>
            </a:r>
            <a:endParaRPr dirty="0"/>
          </a:p>
        </p:txBody>
      </p:sp>
      <p:sp>
        <p:nvSpPr>
          <p:cNvPr id="303" name="Google Shape;303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Reason 2: Oxygen levels can affect metals or other chemical changes through </a:t>
            </a:r>
            <a:r>
              <a:rPr lang="en" sz="1800" b="1" dirty="0" smtClean="0"/>
              <a:t>oxidation (loss of electrons during a reaction) </a:t>
            </a:r>
            <a:r>
              <a:rPr lang="en" sz="1800" b="1" dirty="0"/>
              <a:t>or </a:t>
            </a:r>
            <a:r>
              <a:rPr lang="en" sz="1800" b="1" dirty="0" smtClean="0"/>
              <a:t>reduction (gain of electrons). </a:t>
            </a:r>
            <a:endParaRPr sz="1800" b="1"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sz="1800" dirty="0"/>
              <a:t>In anaerobic </a:t>
            </a:r>
            <a:r>
              <a:rPr lang="en" sz="1800" dirty="0" smtClean="0"/>
              <a:t>environments, chemical </a:t>
            </a:r>
            <a:r>
              <a:rPr lang="en" sz="1800" dirty="0"/>
              <a:t>reactions can release organic and inorganic elements into the water. 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sz="1800" dirty="0"/>
              <a:t>Most rivers in Colorado are not anaerobic.</a:t>
            </a:r>
            <a:endParaRPr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Influences </a:t>
            </a:r>
            <a:r>
              <a:rPr lang="en" dirty="0" smtClean="0"/>
              <a:t>dissolved oxygen? </a:t>
            </a:r>
            <a:endParaRPr dirty="0"/>
          </a:p>
        </p:txBody>
      </p:sp>
      <p:sp>
        <p:nvSpPr>
          <p:cNvPr id="309" name="Google Shape;309;p18"/>
          <p:cNvSpPr txBox="1">
            <a:spLocks noGrp="1"/>
          </p:cNvSpPr>
          <p:nvPr>
            <p:ph type="body" idx="1"/>
          </p:nvPr>
        </p:nvSpPr>
        <p:spPr>
          <a:xfrm>
            <a:off x="1169925" y="1499124"/>
            <a:ext cx="4450946" cy="29473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sz="1800" b="1" dirty="0"/>
              <a:t>Temperature</a:t>
            </a:r>
            <a:r>
              <a:rPr lang="en" sz="1800" dirty="0"/>
              <a:t> – cold water holds more oxygen than </a:t>
            </a:r>
            <a:r>
              <a:rPr lang="en" sz="1800" dirty="0" smtClean="0"/>
              <a:t>warm water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sz="1800" b="1" dirty="0" smtClean="0"/>
              <a:t>Elevation and </a:t>
            </a:r>
            <a:r>
              <a:rPr lang="en" sz="1800" b="1" dirty="0"/>
              <a:t>atmospheric </a:t>
            </a:r>
            <a:r>
              <a:rPr lang="en" sz="1800" b="1" dirty="0" smtClean="0"/>
              <a:t>pressure </a:t>
            </a:r>
            <a:r>
              <a:rPr lang="en" sz="1800" dirty="0" smtClean="0"/>
              <a:t>– </a:t>
            </a:r>
            <a:r>
              <a:rPr lang="en" sz="1800" dirty="0" smtClean="0"/>
              <a:t>at higher elevations, water </a:t>
            </a:r>
            <a:r>
              <a:rPr lang="en" sz="1800" dirty="0"/>
              <a:t>will hold less </a:t>
            </a:r>
            <a:r>
              <a:rPr lang="en" sz="1800" dirty="0" smtClean="0"/>
              <a:t>oxygen because there is less atmospheric pressure th</a:t>
            </a:r>
            <a:r>
              <a:rPr lang="en-US" sz="1800" dirty="0" smtClean="0"/>
              <a:t>an</a:t>
            </a:r>
            <a:r>
              <a:rPr lang="en" sz="1800" dirty="0" smtClean="0"/>
              <a:t> at lower elevations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sz="1800" b="1" dirty="0" smtClean="0"/>
              <a:t>Velocity</a:t>
            </a:r>
            <a:r>
              <a:rPr lang="en" sz="1800" dirty="0" smtClean="0"/>
              <a:t> </a:t>
            </a:r>
            <a:r>
              <a:rPr lang="en" sz="1800" dirty="0"/>
              <a:t>– faster water has higher oxygen levels than still water  </a:t>
            </a:r>
            <a:endParaRPr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512" y="1305282"/>
            <a:ext cx="3286817" cy="33350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 Influences of </a:t>
            </a:r>
            <a:r>
              <a:rPr lang="en-US" dirty="0" smtClean="0"/>
              <a:t>Dissolved oxygen: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/>
              <a:t>Elevation &amp; Temperature</a:t>
            </a:r>
            <a:endParaRPr lang="en-US" b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00" y="1730187"/>
            <a:ext cx="4998388" cy="3254189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Elevation</a:t>
            </a:r>
            <a:r>
              <a:rPr lang="en-US" dirty="0" smtClean="0"/>
              <a:t> (altitude, air pressure) is the primary driver of dissolved oxygen levels.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Temperature</a:t>
            </a:r>
            <a:r>
              <a:rPr lang="en-US" dirty="0" smtClean="0"/>
              <a:t> is the other main influence.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Diffusion</a:t>
            </a:r>
            <a:r>
              <a:rPr lang="en-US" dirty="0" smtClean="0"/>
              <a:t> - </a:t>
            </a:r>
            <a:r>
              <a:rPr lang="en-US" dirty="0"/>
              <a:t>The </a:t>
            </a:r>
            <a:r>
              <a:rPr lang="en-US" b="1" dirty="0"/>
              <a:t>movement </a:t>
            </a:r>
            <a:r>
              <a:rPr lang="en-US" dirty="0"/>
              <a:t>of molecules </a:t>
            </a:r>
            <a:r>
              <a:rPr lang="en-US" b="1" dirty="0"/>
              <a:t>from </a:t>
            </a:r>
            <a:r>
              <a:rPr lang="en-US" dirty="0"/>
              <a:t>an area of </a:t>
            </a:r>
            <a:r>
              <a:rPr lang="en-US" b="1" dirty="0"/>
              <a:t>higher </a:t>
            </a:r>
            <a:r>
              <a:rPr lang="en-US" dirty="0"/>
              <a:t>concentration </a:t>
            </a:r>
            <a:r>
              <a:rPr lang="en-US" b="1" dirty="0"/>
              <a:t>to</a:t>
            </a:r>
            <a:r>
              <a:rPr lang="en-US" dirty="0"/>
              <a:t> an area of </a:t>
            </a:r>
            <a:r>
              <a:rPr lang="en-US" b="1" dirty="0"/>
              <a:t>lower</a:t>
            </a:r>
            <a:r>
              <a:rPr lang="en-US" dirty="0"/>
              <a:t> concentration until dynamic </a:t>
            </a:r>
            <a:r>
              <a:rPr lang="en-US" b="1" dirty="0"/>
              <a:t>equilibrium</a:t>
            </a:r>
            <a:r>
              <a:rPr lang="en-US" dirty="0"/>
              <a:t> is </a:t>
            </a:r>
            <a:r>
              <a:rPr lang="en-US" dirty="0" smtClean="0"/>
              <a:t>reached.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Oxygen enters water by the process of diffusion.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Therefore</a:t>
            </a:r>
            <a:r>
              <a:rPr lang="en-US" dirty="0" smtClean="0"/>
              <a:t>, </a:t>
            </a:r>
            <a:r>
              <a:rPr lang="en-US" dirty="0"/>
              <a:t>if there is </a:t>
            </a:r>
            <a:r>
              <a:rPr lang="en-US" dirty="0" smtClean="0"/>
              <a:t>“X” </a:t>
            </a:r>
            <a:r>
              <a:rPr lang="en-US" dirty="0"/>
              <a:t>amount of OXYGEN in the atmosphere at a given elevation, there will be </a:t>
            </a:r>
            <a:r>
              <a:rPr lang="en-US" dirty="0" smtClean="0"/>
              <a:t>“X” </a:t>
            </a:r>
            <a:r>
              <a:rPr lang="en-US" dirty="0"/>
              <a:t>amount of oxygen in the aquatic ecosystem. This will set the </a:t>
            </a:r>
            <a:r>
              <a:rPr lang="en-US" b="1" dirty="0"/>
              <a:t>BASELINE</a:t>
            </a:r>
            <a:r>
              <a:rPr lang="en-US" dirty="0"/>
              <a:t> for determining the optimal percent saturation for </a:t>
            </a:r>
            <a:r>
              <a:rPr lang="en-US" u="sng" dirty="0"/>
              <a:t>that ecosystem at that elevation</a:t>
            </a:r>
            <a:r>
              <a:rPr lang="en-US" dirty="0"/>
              <a:t>.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higher the elevation, the lower the amount of oxygen available in the atmosphere.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188" y="2500031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27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 smtClean="0"/>
              <a:t>Other </a:t>
            </a:r>
            <a:r>
              <a:rPr lang="en" dirty="0"/>
              <a:t>Influences </a:t>
            </a:r>
            <a:r>
              <a:rPr lang="en" dirty="0" smtClean="0"/>
              <a:t>of </a:t>
            </a:r>
            <a:r>
              <a:rPr lang="en" dirty="0" smtClean="0"/>
              <a:t>Dissolved oxygen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96" y="1262462"/>
            <a:ext cx="4978940" cy="3632267"/>
          </a:xfrm>
        </p:spPr>
        <p:txBody>
          <a:bodyPr>
            <a:normAutofit/>
          </a:bodyPr>
          <a:lstStyle/>
          <a:p>
            <a:pPr indent="-342900">
              <a:buSzPts val="1800"/>
              <a:buFont typeface="Arial" panose="020B0604020202020204" pitchFamily="34" charset="0"/>
              <a:buChar char="•"/>
            </a:pPr>
            <a:r>
              <a:rPr lang="en-US" sz="1400" b="1" dirty="0"/>
              <a:t>Biological </a:t>
            </a:r>
            <a:r>
              <a:rPr lang="en-US" sz="1400" b="1" dirty="0" smtClean="0"/>
              <a:t>activity</a:t>
            </a:r>
            <a:endParaRPr lang="en-US" sz="1400" dirty="0" smtClean="0"/>
          </a:p>
          <a:p>
            <a:pPr lvl="1" indent="-342900">
              <a:buSzPts val="1800"/>
              <a:buFont typeface="Arial" panose="020B0604020202020204" pitchFamily="34" charset="0"/>
              <a:buChar char="•"/>
            </a:pPr>
            <a:r>
              <a:rPr lang="en-US" sz="1400" b="1" dirty="0" smtClean="0"/>
              <a:t>Organic </a:t>
            </a:r>
            <a:r>
              <a:rPr lang="en-US" sz="1400" b="1" dirty="0"/>
              <a:t>wastes </a:t>
            </a:r>
            <a:r>
              <a:rPr lang="en-US" sz="1400" dirty="0"/>
              <a:t>from wastewater treatment, industry, and runoff can decrease oxygen concentration. </a:t>
            </a:r>
          </a:p>
          <a:p>
            <a:pPr lvl="1" indent="-342900">
              <a:buSzPts val="1800"/>
              <a:buFont typeface="Arial" panose="020B0604020202020204" pitchFamily="34" charset="0"/>
              <a:buChar char="•"/>
            </a:pPr>
            <a:r>
              <a:rPr lang="en-US" sz="1400" b="1" dirty="0" smtClean="0"/>
              <a:t>Respiration/Decomposition </a:t>
            </a:r>
            <a:r>
              <a:rPr lang="en-US" sz="1400" dirty="0"/>
              <a:t>- Bacteria consume O</a:t>
            </a:r>
            <a:r>
              <a:rPr lang="en-US" sz="1050" dirty="0"/>
              <a:t>2</a:t>
            </a:r>
            <a:r>
              <a:rPr lang="en-US" sz="1400" dirty="0"/>
              <a:t> while decomposing organic </a:t>
            </a:r>
            <a:r>
              <a:rPr lang="en-US" sz="1400" dirty="0" smtClean="0"/>
              <a:t>material. Aquatic plants and animals respire (breathe) oxygen, which can reduce </a:t>
            </a:r>
            <a:r>
              <a:rPr lang="en-US" sz="1400" dirty="0" smtClean="0"/>
              <a:t>DO</a:t>
            </a:r>
            <a:r>
              <a:rPr lang="en-US" sz="1400" dirty="0" smtClean="0"/>
              <a:t>. levels.</a:t>
            </a:r>
          </a:p>
          <a:p>
            <a:pPr lvl="1" indent="-342900">
              <a:buSzPts val="1800"/>
              <a:buFont typeface="Arial" panose="020B0604020202020204" pitchFamily="34" charset="0"/>
              <a:buChar char="•"/>
            </a:pPr>
            <a:r>
              <a:rPr lang="en-US" sz="1400" b="1" dirty="0" smtClean="0"/>
              <a:t>Photosynthesis</a:t>
            </a:r>
            <a:r>
              <a:rPr lang="en-US" sz="1400" dirty="0" smtClean="0"/>
              <a:t> – Aquatic plants produce oxygen through photosynthesis throughout the day. </a:t>
            </a:r>
            <a:endParaRPr lang="en-US" sz="14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440" y="1202618"/>
            <a:ext cx="3183020" cy="26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70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492138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Expected </a:t>
            </a:r>
            <a:r>
              <a:rPr lang="en" dirty="0" smtClean="0"/>
              <a:t>Fluctuations in </a:t>
            </a:r>
            <a:r>
              <a:rPr lang="en" dirty="0" smtClean="0"/>
              <a:t>Dissolved oxygen</a:t>
            </a:r>
            <a:endParaRPr dirty="0"/>
          </a:p>
        </p:txBody>
      </p:sp>
      <p:sp>
        <p:nvSpPr>
          <p:cNvPr id="315" name="Google Shape;315;p19"/>
          <p:cNvSpPr txBox="1">
            <a:spLocks noGrp="1"/>
          </p:cNvSpPr>
          <p:nvPr>
            <p:ph type="body" idx="1"/>
          </p:nvPr>
        </p:nvSpPr>
        <p:spPr>
          <a:xfrm>
            <a:off x="1303800" y="1308100"/>
            <a:ext cx="5285259" cy="32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en" sz="1600" b="1" dirty="0"/>
              <a:t>Daily</a:t>
            </a:r>
            <a:r>
              <a:rPr lang="en" sz="1600" dirty="0"/>
              <a:t> –  </a:t>
            </a:r>
            <a:r>
              <a:rPr lang="en" sz="1600" dirty="0" smtClean="0"/>
              <a:t>The </a:t>
            </a:r>
            <a:r>
              <a:rPr lang="en" sz="1600" dirty="0"/>
              <a:t>sun affects water </a:t>
            </a:r>
            <a:r>
              <a:rPr lang="en" sz="1600" dirty="0" smtClean="0"/>
              <a:t>temperature </a:t>
            </a:r>
            <a:r>
              <a:rPr lang="en" sz="1600" dirty="0"/>
              <a:t>and biological </a:t>
            </a:r>
            <a:r>
              <a:rPr lang="en" sz="1600" dirty="0" smtClean="0"/>
              <a:t>activity, especially photosynthesis and respiration rates. 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en" sz="1600" b="1" dirty="0"/>
              <a:t>Seasonally</a:t>
            </a:r>
            <a:r>
              <a:rPr lang="en" sz="1600" dirty="0"/>
              <a:t> –  </a:t>
            </a:r>
            <a:r>
              <a:rPr lang="en" sz="1600" dirty="0" smtClean="0"/>
              <a:t>Temperature </a:t>
            </a:r>
            <a:r>
              <a:rPr lang="en" sz="1600" dirty="0"/>
              <a:t>varies </a:t>
            </a:r>
            <a:r>
              <a:rPr lang="en" sz="1600" dirty="0" smtClean="0"/>
              <a:t>seasonally. 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en" sz="1600" dirty="0" smtClean="0"/>
              <a:t>Water management regimes, </a:t>
            </a:r>
            <a:r>
              <a:rPr lang="en" sz="1600" dirty="0"/>
              <a:t>such as irrigation diversions or return flows</a:t>
            </a:r>
            <a:r>
              <a:rPr lang="en" sz="1600" dirty="0" smtClean="0"/>
              <a:t>, can also change temperatures. More sedimentation </a:t>
            </a:r>
            <a:r>
              <a:rPr lang="en" sz="1600" dirty="0"/>
              <a:t>increases temperature. 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en" sz="1600" b="1" dirty="0"/>
              <a:t>River Continuum </a:t>
            </a:r>
            <a:r>
              <a:rPr lang="en" sz="1600" dirty="0"/>
              <a:t>– </a:t>
            </a:r>
            <a:r>
              <a:rPr lang="en" sz="1600" dirty="0" smtClean="0"/>
              <a:t>DO decreases </a:t>
            </a:r>
            <a:r>
              <a:rPr lang="en" sz="1600" dirty="0"/>
              <a:t>downstream </a:t>
            </a:r>
            <a:r>
              <a:rPr lang="en" sz="1600" dirty="0" smtClean="0"/>
              <a:t>due to </a:t>
            </a:r>
            <a:r>
              <a:rPr lang="en" sz="1600" dirty="0"/>
              <a:t>lower elevations, </a:t>
            </a:r>
            <a:r>
              <a:rPr lang="en" sz="1600" dirty="0" smtClean="0"/>
              <a:t>lower gradients, slower </a:t>
            </a:r>
            <a:r>
              <a:rPr lang="en" sz="1600" dirty="0"/>
              <a:t>velocities, larger </a:t>
            </a:r>
            <a:r>
              <a:rPr lang="en" sz="1600" dirty="0" smtClean="0"/>
              <a:t>volumes of water, </a:t>
            </a:r>
            <a:r>
              <a:rPr lang="en" sz="1600" dirty="0"/>
              <a:t>warmer </a:t>
            </a:r>
            <a:r>
              <a:rPr lang="en" sz="1600" dirty="0" smtClean="0"/>
              <a:t>temperatures, and/or </a:t>
            </a:r>
            <a:r>
              <a:rPr lang="en" sz="1600" dirty="0"/>
              <a:t>increased biological activities. </a:t>
            </a:r>
            <a:endParaRPr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025" y="1828168"/>
            <a:ext cx="2473138" cy="24731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2985</TotalTime>
  <Words>1081</Words>
  <Application>Microsoft Office PowerPoint</Application>
  <PresentationFormat>On-screen Show (16:9)</PresentationFormat>
  <Paragraphs>83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Century Gothic</vt:lpstr>
      <vt:lpstr>Arial</vt:lpstr>
      <vt:lpstr>Times New Roman</vt:lpstr>
      <vt:lpstr>Wingdings 3</vt:lpstr>
      <vt:lpstr>Nunito</vt:lpstr>
      <vt:lpstr>Slice</vt:lpstr>
      <vt:lpstr>Dissolved Oxygen</vt:lpstr>
      <vt:lpstr>What is Dissolved Oxygen? </vt:lpstr>
      <vt:lpstr>What is Dissolved Oxygen?</vt:lpstr>
      <vt:lpstr>Why Monitor Dissolved Oxygen?</vt:lpstr>
      <vt:lpstr>Why Monitor Dissolved oxygen?</vt:lpstr>
      <vt:lpstr>What Influences dissolved oxygen? </vt:lpstr>
      <vt:lpstr>Main Influences of Dissolved oxygen:  Elevation &amp; Temperature</vt:lpstr>
      <vt:lpstr>Other Influences of Dissolved oxygen </vt:lpstr>
      <vt:lpstr>Expected Fluctuations in Dissolved oxygen</vt:lpstr>
      <vt:lpstr>Expected Fluctuations: Rivers vs. Lakes/Reservoirs vs. Groundwater</vt:lpstr>
      <vt:lpstr>How is dissolved oxygen Measured? </vt:lpstr>
      <vt:lpstr>Winkler Method: The Chemical Reactions</vt:lpstr>
      <vt:lpstr>Chemical Reactions Explained</vt:lpstr>
      <vt:lpstr>Data Collection: Dissolved Oxygen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to Monitor: Dissolved Oxygen (D.O.)</dc:title>
  <dc:creator>Taylor, Michaela</dc:creator>
  <cp:lastModifiedBy>Taylor, Michaela</cp:lastModifiedBy>
  <cp:revision>22</cp:revision>
  <dcterms:modified xsi:type="dcterms:W3CDTF">2023-11-29T20:25:46Z</dcterms:modified>
</cp:coreProperties>
</file>