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7"/>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5" r:id="rId16"/>
    <p:sldId id="276" r:id="rId17"/>
    <p:sldId id="273"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2" r:id="rId32"/>
    <p:sldId id="293" r:id="rId33"/>
    <p:sldId id="291" r:id="rId34"/>
    <p:sldId id="294" r:id="rId35"/>
    <p:sldId id="295"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80" autoAdjust="0"/>
  </p:normalViewPr>
  <p:slideViewPr>
    <p:cSldViewPr snapToGrid="0" snapToObjects="1">
      <p:cViewPr varScale="1">
        <p:scale>
          <a:sx n="88" d="100"/>
          <a:sy n="88" d="100"/>
        </p:scale>
        <p:origin x="660" y="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4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E5394C-42BA-4C3D-BE35-952DFB05978F}" type="datetimeFigureOut">
              <a:rPr lang="en-US" smtClean="0"/>
              <a:t>1/26/2023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DA112A-EBC3-4E60-8EA9-63F8DDB99EDA}" type="slidenum">
              <a:rPr lang="en-US" smtClean="0"/>
              <a:t>‹#›</a:t>
            </a:fld>
            <a:endParaRPr lang="en-US"/>
          </a:p>
        </p:txBody>
      </p:sp>
    </p:spTree>
    <p:extLst>
      <p:ext uri="{BB962C8B-B14F-4D97-AF65-F5344CB8AC3E}">
        <p14:creationId xmlns:p14="http://schemas.microsoft.com/office/powerpoint/2010/main" val="878619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pw.state.co.us/thingstodo/Pages/FisherySurveySummaries.asp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3</a:t>
            </a:fld>
            <a:endParaRPr lang="en-US"/>
          </a:p>
        </p:txBody>
      </p:sp>
    </p:spTree>
    <p:extLst>
      <p:ext uri="{BB962C8B-B14F-4D97-AF65-F5344CB8AC3E}">
        <p14:creationId xmlns:p14="http://schemas.microsoft.com/office/powerpoint/2010/main" val="78135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-CPW</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discovered previously thought to be 'extinct' greenback cutthroat trout reproducing naturally in Colorado waters</a:t>
            </a:r>
            <a:r>
              <a:rPr lang="en-US" sz="1200" b="0" i="0" kern="1200" baseline="0" dirty="0" smtClean="0">
                <a:solidFill>
                  <a:schemeClr val="tx1"/>
                </a:solidFill>
                <a:effectLst/>
                <a:latin typeface="+mn-lt"/>
                <a:ea typeface="+mn-ea"/>
                <a:cs typeface="+mn-cs"/>
              </a:rPr>
              <a:t> (Herman Gulch)</a:t>
            </a:r>
          </a:p>
          <a:p>
            <a:r>
              <a:rPr lang="en-US" sz="1200" b="0" i="0" kern="1200" baseline="0" dirty="0" smtClean="0">
                <a:solidFill>
                  <a:schemeClr val="tx1"/>
                </a:solidFill>
                <a:effectLst/>
                <a:latin typeface="+mn-lt"/>
                <a:ea typeface="+mn-ea"/>
                <a:cs typeface="+mn-cs"/>
              </a:rPr>
              <a:t>-Listed as extinct in 1937, rediscovered in 2012</a:t>
            </a:r>
          </a:p>
          <a:p>
            <a:r>
              <a:rPr lang="en-US" sz="1200" b="0" i="0" kern="1200" baseline="0" dirty="0" smtClean="0">
                <a:solidFill>
                  <a:schemeClr val="tx1"/>
                </a:solidFill>
                <a:effectLst/>
                <a:latin typeface="+mn-lt"/>
                <a:ea typeface="+mn-ea"/>
                <a:cs typeface="+mn-cs"/>
              </a:rPr>
              <a:t>-Causes of “extinction”: </a:t>
            </a:r>
            <a:r>
              <a:rPr lang="en-US" sz="1200" b="0" i="0" kern="1200" dirty="0" smtClean="0">
                <a:solidFill>
                  <a:schemeClr val="tx1"/>
                </a:solidFill>
                <a:effectLst/>
                <a:latin typeface="+mn-lt"/>
                <a:ea typeface="+mn-ea"/>
                <a:cs typeface="+mn-cs"/>
              </a:rPr>
              <a:t>pollution from mining, pressure from fishing and competition from other trout species</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14</a:t>
            </a:fld>
            <a:endParaRPr lang="en-US"/>
          </a:p>
        </p:txBody>
      </p:sp>
    </p:spTree>
    <p:extLst>
      <p:ext uri="{BB962C8B-B14F-4D97-AF65-F5344CB8AC3E}">
        <p14:creationId xmlns:p14="http://schemas.microsoft.com/office/powerpoint/2010/main" val="29743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hatchery established 1881</a:t>
            </a:r>
          </a:p>
          <a:p>
            <a:r>
              <a:rPr lang="en-US" dirty="0" smtClean="0"/>
              <a:t>-Open to the public year-round</a:t>
            </a:r>
          </a:p>
          <a:p>
            <a:r>
              <a:rPr lang="en-US" dirty="0" smtClean="0"/>
              <a:t>-Produces 2.4 billion dollars in revenue </a:t>
            </a:r>
          </a:p>
          <a:p>
            <a:r>
              <a:rPr lang="en-US" dirty="0" smtClean="0"/>
              <a:t>-On map blue fish= Cold</a:t>
            </a:r>
            <a:r>
              <a:rPr lang="en-US" baseline="0" dirty="0" smtClean="0"/>
              <a:t> water facility, red fish= warm water facility, tan=USFWS hatchery</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15</a:t>
            </a:fld>
            <a:endParaRPr lang="en-US"/>
          </a:p>
        </p:txBody>
      </p:sp>
    </p:spTree>
    <p:extLst>
      <p:ext uri="{BB962C8B-B14F-4D97-AF65-F5344CB8AC3E}">
        <p14:creationId xmlns:p14="http://schemas.microsoft.com/office/powerpoint/2010/main" val="4177380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16</a:t>
            </a:fld>
            <a:endParaRPr lang="en-US"/>
          </a:p>
        </p:txBody>
      </p:sp>
    </p:spTree>
    <p:extLst>
      <p:ext uri="{BB962C8B-B14F-4D97-AF65-F5344CB8AC3E}">
        <p14:creationId xmlns:p14="http://schemas.microsoft.com/office/powerpoint/2010/main" val="3360225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t>
            </a:r>
            <a:r>
              <a:rPr lang="en-US" baseline="0" dirty="0" smtClean="0"/>
              <a:t> fishery survey summaries here: </a:t>
            </a:r>
            <a:r>
              <a:rPr lang="en-US" dirty="0" smtClean="0">
                <a:hlinkClick r:id="rId3"/>
              </a:rPr>
              <a:t>Colorado Parks &amp; Wildlife - Fishery Survey Summaries (state.co.us)</a:t>
            </a:r>
            <a:endParaRPr lang="en-US" dirty="0" smtClean="0"/>
          </a:p>
          <a:p>
            <a:r>
              <a:rPr lang="en-US" sz="1200" b="0" i="0" kern="1200" dirty="0" smtClean="0">
                <a:solidFill>
                  <a:schemeClr val="tx1"/>
                </a:solidFill>
                <a:effectLst/>
                <a:latin typeface="+mn-lt"/>
                <a:ea typeface="+mn-ea"/>
                <a:cs typeface="+mn-cs"/>
              </a:rPr>
              <a:t>-Collected data is used to track fish population trends, evaluate the effectiveness of management actions such as stocking and regulations, and establish realistic management goals for a given lake or stream.</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17</a:t>
            </a:fld>
            <a:endParaRPr lang="en-US"/>
          </a:p>
        </p:txBody>
      </p:sp>
    </p:spTree>
    <p:extLst>
      <p:ext uri="{BB962C8B-B14F-4D97-AF65-F5344CB8AC3E}">
        <p14:creationId xmlns:p14="http://schemas.microsoft.com/office/powerpoint/2010/main" val="1260886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-Boat electrofishing</a:t>
            </a:r>
            <a:r>
              <a:rPr lang="en-US" sz="1200" b="0" i="0" kern="1200" dirty="0" smtClean="0">
                <a:solidFill>
                  <a:schemeClr val="tx1"/>
                </a:solidFill>
                <a:effectLst/>
                <a:latin typeface="+mn-lt"/>
                <a:ea typeface="+mn-ea"/>
                <a:cs typeface="+mn-cs"/>
              </a:rPr>
              <a:t>, the boat itself is the negative, and the positive electrodes are generally mounted off the bow</a:t>
            </a:r>
          </a:p>
          <a:p>
            <a:r>
              <a:rPr lang="en-US" sz="1200" b="1" i="0" kern="1200" dirty="0" smtClean="0">
                <a:solidFill>
                  <a:schemeClr val="tx1"/>
                </a:solidFill>
                <a:effectLst/>
                <a:latin typeface="+mn-lt"/>
                <a:ea typeface="+mn-ea"/>
                <a:cs typeface="+mn-cs"/>
              </a:rPr>
              <a:t>-Backpack </a:t>
            </a:r>
            <a:r>
              <a:rPr lang="en-US" sz="1200" b="1" i="0" kern="1200" dirty="0" err="1" smtClean="0">
                <a:solidFill>
                  <a:schemeClr val="tx1"/>
                </a:solidFill>
                <a:effectLst/>
                <a:latin typeface="+mn-lt"/>
                <a:ea typeface="+mn-ea"/>
                <a:cs typeface="+mn-cs"/>
              </a:rPr>
              <a:t>electrofisher</a:t>
            </a:r>
            <a:r>
              <a:rPr lang="en-US" sz="1200" b="1"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the positive is located at the end of a long pole and is usually in the form of a ring. The negative is a long braided steel cable that trails behind the operator.</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18</a:t>
            </a:fld>
            <a:endParaRPr lang="en-US"/>
          </a:p>
        </p:txBody>
      </p:sp>
    </p:spTree>
    <p:extLst>
      <p:ext uri="{BB962C8B-B14F-4D97-AF65-F5344CB8AC3E}">
        <p14:creationId xmlns:p14="http://schemas.microsoft.com/office/powerpoint/2010/main" val="4273129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-Assumes </a:t>
            </a:r>
            <a:r>
              <a:rPr lang="en-US" sz="1200" b="0" i="0" kern="1200" dirty="0" smtClean="0">
                <a:solidFill>
                  <a:schemeClr val="tx1"/>
                </a:solidFill>
                <a:effectLst/>
                <a:latin typeface="+mn-lt"/>
                <a:ea typeface="+mn-ea"/>
                <a:cs typeface="+mn-cs"/>
              </a:rPr>
              <a:t>fish length within each age group is </a:t>
            </a:r>
            <a:r>
              <a:rPr lang="en-US" sz="1200" b="0" i="0" u="sng" kern="1200" dirty="0" smtClean="0">
                <a:solidFill>
                  <a:schemeClr val="tx1"/>
                </a:solidFill>
                <a:effectLst/>
                <a:latin typeface="+mn-lt"/>
                <a:ea typeface="+mn-ea"/>
                <a:cs typeface="+mn-cs"/>
              </a:rPr>
              <a:t>normally distributed </a:t>
            </a:r>
            <a:r>
              <a:rPr lang="en-US" sz="1200" b="0" i="0" kern="1200" dirty="0" smtClean="0">
                <a:solidFill>
                  <a:schemeClr val="tx1"/>
                </a:solidFill>
                <a:effectLst/>
                <a:latin typeface="+mn-lt"/>
                <a:ea typeface="+mn-ea"/>
                <a:cs typeface="+mn-cs"/>
              </a:rPr>
              <a:t>around a peak value</a:t>
            </a:r>
            <a:endParaRPr lang="en-US" dirty="0" smtClean="0"/>
          </a:p>
          <a:p>
            <a:r>
              <a:rPr lang="en-US" dirty="0" smtClean="0"/>
              <a:t>-Plot length (x axis)</a:t>
            </a:r>
            <a:r>
              <a:rPr lang="en-US" baseline="0" dirty="0" smtClean="0"/>
              <a:t> against </a:t>
            </a:r>
            <a:r>
              <a:rPr lang="en-US" dirty="0" smtClean="0"/>
              <a:t># of fish (y axis)</a:t>
            </a:r>
          </a:p>
          <a:p>
            <a:r>
              <a:rPr lang="en-US" dirty="0" smtClean="0"/>
              <a:t>-Used</a:t>
            </a:r>
            <a:r>
              <a:rPr lang="en-US" baseline="0" dirty="0" smtClean="0"/>
              <a:t> to estimate age</a:t>
            </a:r>
          </a:p>
          <a:p>
            <a:r>
              <a:rPr lang="en-US" baseline="0" dirty="0" smtClean="0"/>
              <a:t>-</a:t>
            </a:r>
            <a:r>
              <a:rPr lang="en-US" dirty="0" smtClean="0"/>
              <a:t>Trout example:</a:t>
            </a:r>
          </a:p>
          <a:p>
            <a:r>
              <a:rPr lang="en-US" dirty="0" smtClean="0"/>
              <a:t>Year old or less=</a:t>
            </a:r>
            <a:r>
              <a:rPr lang="en-US" baseline="0" dirty="0" smtClean="0"/>
              <a:t> 1-2 inches</a:t>
            </a:r>
          </a:p>
          <a:p>
            <a:r>
              <a:rPr lang="en-US" baseline="0" dirty="0" smtClean="0"/>
              <a:t>1-2 years old= 4-7 inches</a:t>
            </a:r>
          </a:p>
          <a:p>
            <a:r>
              <a:rPr lang="en-US" baseline="0" dirty="0" smtClean="0"/>
              <a:t>2-5 years old= 7-12 inches</a:t>
            </a:r>
          </a:p>
          <a:p>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21</a:t>
            </a:fld>
            <a:endParaRPr lang="en-US"/>
          </a:p>
        </p:txBody>
      </p:sp>
    </p:spTree>
    <p:extLst>
      <p:ext uri="{BB962C8B-B14F-4D97-AF65-F5344CB8AC3E}">
        <p14:creationId xmlns:p14="http://schemas.microsoft.com/office/powerpoint/2010/main" val="3891894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Colorado fish</a:t>
            </a:r>
          </a:p>
          <a:p>
            <a:r>
              <a:rPr lang="en-US" dirty="0" smtClean="0"/>
              <a:t>-Spawn</a:t>
            </a:r>
            <a:r>
              <a:rPr lang="en-US" baseline="0" dirty="0" smtClean="0"/>
              <a:t> in Oct/Nov</a:t>
            </a:r>
          </a:p>
          <a:p>
            <a:r>
              <a:rPr lang="en-US" baseline="0" dirty="0" smtClean="0"/>
              <a:t>-Eggs incubate Dec-Mar</a:t>
            </a:r>
          </a:p>
          <a:p>
            <a:r>
              <a:rPr lang="en-US" baseline="0" dirty="0" smtClean="0"/>
              <a:t>-Sac Fry phase Mar-May</a:t>
            </a:r>
          </a:p>
          <a:p>
            <a:r>
              <a:rPr lang="en-US" baseline="0" dirty="0" smtClean="0"/>
              <a:t>-Fry emerge May-Jun</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31</a:t>
            </a:fld>
            <a:endParaRPr lang="en-US"/>
          </a:p>
        </p:txBody>
      </p:sp>
    </p:spTree>
    <p:extLst>
      <p:ext uri="{BB962C8B-B14F-4D97-AF65-F5344CB8AC3E}">
        <p14:creationId xmlns:p14="http://schemas.microsoft.com/office/powerpoint/2010/main" val="887246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-90% mortality rate,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those that do survive are deformed</a:t>
            </a:r>
            <a:endParaRPr lang="en-US" dirty="0" smtClean="0"/>
          </a:p>
          <a:p>
            <a:r>
              <a:rPr lang="en-US" dirty="0" smtClean="0"/>
              <a:t>-no treatments/cures</a:t>
            </a:r>
          </a:p>
        </p:txBody>
      </p:sp>
      <p:sp>
        <p:nvSpPr>
          <p:cNvPr id="4" name="Slide Number Placeholder 3"/>
          <p:cNvSpPr>
            <a:spLocks noGrp="1"/>
          </p:cNvSpPr>
          <p:nvPr>
            <p:ph type="sldNum" sz="quarter" idx="10"/>
          </p:nvPr>
        </p:nvSpPr>
        <p:spPr/>
        <p:txBody>
          <a:bodyPr/>
          <a:lstStyle/>
          <a:p>
            <a:fld id="{A9DA112A-EBC3-4E60-8EA9-63F8DDB99EDA}" type="slidenum">
              <a:rPr lang="en-US" smtClean="0"/>
              <a:t>33</a:t>
            </a:fld>
            <a:endParaRPr lang="en-US"/>
          </a:p>
        </p:txBody>
      </p:sp>
    </p:spTree>
    <p:extLst>
      <p:ext uri="{BB962C8B-B14F-4D97-AF65-F5344CB8AC3E}">
        <p14:creationId xmlns:p14="http://schemas.microsoft.com/office/powerpoint/2010/main" val="273147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Infest worm </a:t>
            </a:r>
            <a:r>
              <a:rPr lang="en-US" b="1" dirty="0" smtClean="0"/>
              <a:t>first- </a:t>
            </a:r>
            <a:r>
              <a:rPr lang="en-US" b="0" dirty="0" smtClean="0"/>
              <a:t>cannot directly infest fish</a:t>
            </a:r>
          </a:p>
          <a:p>
            <a:r>
              <a:rPr lang="en-US" b="0" dirty="0" smtClean="0"/>
              <a:t>-Affects young fish more severely as they have softer neuro</a:t>
            </a:r>
            <a:r>
              <a:rPr lang="en-US" b="0" baseline="0" dirty="0" smtClean="0"/>
              <a:t> tissue</a:t>
            </a:r>
          </a:p>
          <a:p>
            <a:r>
              <a:rPr lang="en-US" b="0" dirty="0" smtClean="0"/>
              <a:t>-Affects brook, cutthroat, and most significantly, rainbow trout </a:t>
            </a:r>
          </a:p>
        </p:txBody>
      </p:sp>
      <p:sp>
        <p:nvSpPr>
          <p:cNvPr id="4" name="Slide Number Placeholder 3"/>
          <p:cNvSpPr>
            <a:spLocks noGrp="1"/>
          </p:cNvSpPr>
          <p:nvPr>
            <p:ph type="sldNum" sz="quarter" idx="10"/>
          </p:nvPr>
        </p:nvSpPr>
        <p:spPr/>
        <p:txBody>
          <a:bodyPr/>
          <a:lstStyle/>
          <a:p>
            <a:fld id="{A9DA112A-EBC3-4E60-8EA9-63F8DDB99EDA}" type="slidenum">
              <a:rPr lang="en-US" smtClean="0"/>
              <a:t>34</a:t>
            </a:fld>
            <a:endParaRPr lang="en-US"/>
          </a:p>
        </p:txBody>
      </p:sp>
    </p:spTree>
    <p:extLst>
      <p:ext uri="{BB962C8B-B14F-4D97-AF65-F5344CB8AC3E}">
        <p14:creationId xmlns:p14="http://schemas.microsoft.com/office/powerpoint/2010/main" val="399511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-Rainbow trout from Europe</a:t>
            </a:r>
            <a:r>
              <a:rPr lang="en-US" baseline="0" dirty="0" smtClean="0"/>
              <a:t> (Hofer) have natural resistant to WD (which originated there).</a:t>
            </a:r>
          </a:p>
          <a:p>
            <a:r>
              <a:rPr lang="en-US" sz="1200" b="0" i="0" kern="1200" dirty="0" smtClean="0">
                <a:solidFill>
                  <a:schemeClr val="tx1"/>
                </a:solidFill>
                <a:effectLst/>
                <a:latin typeface="+mn-lt"/>
                <a:ea typeface="+mn-ea"/>
                <a:cs typeface="+mn-cs"/>
              </a:rPr>
              <a:t>-Crosses between the Hofer and Colorado River Rainbow trout strains are now reared by several state hatcheries and are stocked into rivers and streams where rainbow trout populations were severely impacted by whirling disease.</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35</a:t>
            </a:fld>
            <a:endParaRPr lang="en-US"/>
          </a:p>
        </p:txBody>
      </p:sp>
    </p:spTree>
    <p:extLst>
      <p:ext uri="{BB962C8B-B14F-4D97-AF65-F5344CB8AC3E}">
        <p14:creationId xmlns:p14="http://schemas.microsoft.com/office/powerpoint/2010/main" val="60956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-“Gold Medal” waters = fishery consistently produces a trout standing stock of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60+lbs per acre and produces an average of at least 12 “quality trout” (14+ inches) per acre. </a:t>
            </a:r>
          </a:p>
          <a:p>
            <a:r>
              <a:rPr lang="en-US" sz="1200" b="0" i="0" kern="1200" dirty="0" smtClean="0">
                <a:solidFill>
                  <a:schemeClr val="tx1"/>
                </a:solidFill>
                <a:effectLst/>
                <a:latin typeface="+mn-lt"/>
                <a:ea typeface="+mn-ea"/>
                <a:cs typeface="+mn-cs"/>
              </a:rPr>
              <a:t>-can only be applied to waters accessible for fishing by the general angling public</a:t>
            </a:r>
          </a:p>
          <a:p>
            <a:r>
              <a:rPr lang="en-US" sz="1200" b="0" i="0" kern="1200" dirty="0" smtClean="0">
                <a:solidFill>
                  <a:schemeClr val="tx1"/>
                </a:solidFill>
                <a:effectLst/>
                <a:latin typeface="+mn-lt"/>
                <a:ea typeface="+mn-ea"/>
                <a:cs typeface="+mn-cs"/>
              </a:rPr>
              <a:t>-must be a min of 2 miles in length (rivers) or 50 acres (lakes). </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4</a:t>
            </a:fld>
            <a:endParaRPr lang="en-US"/>
          </a:p>
        </p:txBody>
      </p:sp>
    </p:spTree>
    <p:extLst>
      <p:ext uri="{BB962C8B-B14F-4D97-AF65-F5344CB8AC3E}">
        <p14:creationId xmlns:p14="http://schemas.microsoft.com/office/powerpoint/2010/main" val="24593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evolved for our specific environment</a:t>
            </a:r>
          </a:p>
          <a:p>
            <a:r>
              <a:rPr lang="en-US" dirty="0" smtClean="0"/>
              <a:t>-More likely to have resistance to pests</a:t>
            </a:r>
            <a:r>
              <a:rPr lang="en-US" baseline="0" dirty="0" smtClean="0"/>
              <a:t> and disease</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6</a:t>
            </a:fld>
            <a:endParaRPr lang="en-US"/>
          </a:p>
        </p:txBody>
      </p:sp>
    </p:spTree>
    <p:extLst>
      <p:ext uri="{BB962C8B-B14F-4D97-AF65-F5344CB8AC3E}">
        <p14:creationId xmlns:p14="http://schemas.microsoft.com/office/powerpoint/2010/main" val="340933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Brown and rainbow are</a:t>
            </a:r>
            <a:r>
              <a:rPr lang="en-US" baseline="0" dirty="0" smtClean="0"/>
              <a:t> considered invasive when they live in areas w/cutthroat trout since they outcompete them </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8</a:t>
            </a:fld>
            <a:endParaRPr lang="en-US"/>
          </a:p>
        </p:txBody>
      </p:sp>
    </p:spTree>
    <p:extLst>
      <p:ext uri="{BB962C8B-B14F-4D97-AF65-F5344CB8AC3E}">
        <p14:creationId xmlns:p14="http://schemas.microsoft.com/office/powerpoint/2010/main" val="114797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is of zebra </a:t>
            </a:r>
            <a:r>
              <a:rPr lang="en-US" dirty="0" err="1" smtClean="0"/>
              <a:t>mussles</a:t>
            </a:r>
            <a:endParaRPr lang="en-US" dirty="0" smtClean="0"/>
          </a:p>
          <a:p>
            <a:r>
              <a:rPr lang="en-US" baseline="0" dirty="0" smtClean="0"/>
              <a:t>      </a:t>
            </a:r>
            <a:r>
              <a:rPr lang="en-US" dirty="0" smtClean="0"/>
              <a:t>readily attach to most hard submerged surfaces </a:t>
            </a:r>
          </a:p>
          <a:p>
            <a:r>
              <a:rPr lang="en-US" baseline="0" dirty="0" smtClean="0"/>
              <a:t>      </a:t>
            </a:r>
            <a:r>
              <a:rPr lang="en-US" dirty="0" smtClean="0"/>
              <a:t>affix themselves to shells of their own species and are able to form dense layered colonies of over one million per square meter.</a:t>
            </a:r>
          </a:p>
          <a:p>
            <a:r>
              <a:rPr lang="en-US" dirty="0" smtClean="0"/>
              <a:t>-ANS have no natural controls, such as pathogens, parasites, and predators </a:t>
            </a:r>
            <a:r>
              <a:rPr lang="en-US" dirty="0" smtClean="0">
                <a:sym typeface="Wingdings" panose="05000000000000000000" pitchFamily="2" charset="2"/>
              </a:rPr>
              <a:t> exponential growth</a:t>
            </a:r>
            <a:endParaRPr lang="en-US" dirty="0" smtClean="0"/>
          </a:p>
          <a:p>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9</a:t>
            </a:fld>
            <a:endParaRPr lang="en-US"/>
          </a:p>
        </p:txBody>
      </p:sp>
    </p:spTree>
    <p:extLst>
      <p:ext uri="{BB962C8B-B14F-4D97-AF65-F5344CB8AC3E}">
        <p14:creationId xmlns:p14="http://schemas.microsoft.com/office/powerpoint/2010/main" val="98633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-typically among the first species affected by any change in an ecosystem (pollution, climate change, changes in land use and other factors)</a:t>
            </a:r>
          </a:p>
          <a:p>
            <a:r>
              <a:rPr lang="en-US" sz="1200" b="0" i="0" kern="1200" dirty="0" smtClean="0">
                <a:solidFill>
                  <a:schemeClr val="tx1"/>
                </a:solidFill>
                <a:effectLst/>
                <a:latin typeface="+mn-lt"/>
                <a:ea typeface="+mn-ea"/>
                <a:cs typeface="+mn-cs"/>
              </a:rPr>
              <a:t>-used to guide policymakers for resource</a:t>
            </a:r>
            <a:r>
              <a:rPr lang="en-US" sz="1200" b="0" i="0" kern="1200" baseline="0" dirty="0" smtClean="0">
                <a:solidFill>
                  <a:schemeClr val="tx1"/>
                </a:solidFill>
                <a:effectLst/>
                <a:latin typeface="+mn-lt"/>
                <a:ea typeface="+mn-ea"/>
                <a:cs typeface="+mn-cs"/>
              </a:rPr>
              <a:t> management plans</a:t>
            </a:r>
          </a:p>
          <a:p>
            <a:r>
              <a:rPr lang="en-US" sz="1200" b="0" i="0" kern="1200" baseline="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70% of indicator species are invertebrates: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not very mobile/cannot as easily migrate to a healthier ecosystem.</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10</a:t>
            </a:fld>
            <a:endParaRPr lang="en-US"/>
          </a:p>
        </p:txBody>
      </p:sp>
    </p:spTree>
    <p:extLst>
      <p:ext uri="{BB962C8B-B14F-4D97-AF65-F5344CB8AC3E}">
        <p14:creationId xmlns:p14="http://schemas.microsoft.com/office/powerpoint/2010/main" val="53145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species can become a SC if reproduction rates are low, they have a highly specialized habitat, or are rare</a:t>
            </a:r>
          </a:p>
          <a:p>
            <a:r>
              <a:rPr lang="en-US" baseline="0" dirty="0" smtClean="0"/>
              <a:t>-Humpback chubs are an example (photo)</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11</a:t>
            </a:fld>
            <a:endParaRPr lang="en-US"/>
          </a:p>
        </p:txBody>
      </p:sp>
    </p:spTree>
    <p:extLst>
      <p:ext uri="{BB962C8B-B14F-4D97-AF65-F5344CB8AC3E}">
        <p14:creationId xmlns:p14="http://schemas.microsoft.com/office/powerpoint/2010/main" val="2623041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-Designated by </a:t>
            </a:r>
            <a:r>
              <a:rPr lang="en-US" sz="1200" dirty="0" smtClean="0">
                <a:solidFill>
                  <a:srgbClr val="000000"/>
                </a:solidFill>
                <a:effectLst/>
                <a:ea typeface="Times New Roman" panose="02020603050405020304" pitchFamily="18" charset="0"/>
              </a:rPr>
              <a:t>US Fish and Wildlife Service</a:t>
            </a:r>
          </a:p>
          <a:p>
            <a:r>
              <a:rPr lang="en-US" sz="1200" b="0" i="0" kern="1200" dirty="0" smtClean="0">
                <a:solidFill>
                  <a:schemeClr val="tx1"/>
                </a:solidFill>
                <a:effectLst/>
                <a:latin typeface="+mn-lt"/>
                <a:ea typeface="+mn-ea"/>
                <a:cs typeface="+mn-cs"/>
              </a:rPr>
              <a:t>-Considers damage to its habitat, overuse of it, disease or predation, inadequate protection, and other factors.</a:t>
            </a:r>
          </a:p>
          <a:p>
            <a:r>
              <a:rPr lang="en-US" sz="1200" b="0" i="0" kern="1200" dirty="0" smtClean="0">
                <a:solidFill>
                  <a:schemeClr val="tx1"/>
                </a:solidFill>
                <a:effectLst/>
                <a:latin typeface="+mn-lt"/>
                <a:ea typeface="+mn-ea"/>
                <a:cs typeface="+mn-cs"/>
              </a:rPr>
              <a:t>-</a:t>
            </a:r>
            <a:r>
              <a:rPr lang="en-US" sz="1200" dirty="0" smtClean="0">
                <a:solidFill>
                  <a:srgbClr val="000000"/>
                </a:solidFill>
                <a:effectLst/>
                <a:ea typeface="Times New Roman" panose="02020603050405020304" pitchFamily="18" charset="0"/>
              </a:rPr>
              <a:t>All the species listed as special concern are also considered T &amp; E for Colorado</a:t>
            </a:r>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12</a:t>
            </a:fld>
            <a:endParaRPr lang="en-US"/>
          </a:p>
        </p:txBody>
      </p:sp>
    </p:spTree>
    <p:extLst>
      <p:ext uri="{BB962C8B-B14F-4D97-AF65-F5344CB8AC3E}">
        <p14:creationId xmlns:p14="http://schemas.microsoft.com/office/powerpoint/2010/main" val="275265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A112A-EBC3-4E60-8EA9-63F8DDB99EDA}" type="slidenum">
              <a:rPr lang="en-US" smtClean="0"/>
              <a:t>13</a:t>
            </a:fld>
            <a:endParaRPr lang="en-US"/>
          </a:p>
        </p:txBody>
      </p:sp>
    </p:spTree>
    <p:extLst>
      <p:ext uri="{BB962C8B-B14F-4D97-AF65-F5344CB8AC3E}">
        <p14:creationId xmlns:p14="http://schemas.microsoft.com/office/powerpoint/2010/main" val="280190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0A8EED-E27A-E246-A21F-67DEF291A08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3295980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40A8EED-E27A-E246-A21F-67DEF291A08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175940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40A8EED-E27A-E246-A21F-67DEF291A08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87EEAD6-C601-564C-AB1A-8CFA233DF559}"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0878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E40A8EED-E27A-E246-A21F-67DEF291A082}"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3817018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E40A8EED-E27A-E246-A21F-67DEF291A082}"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87EEAD6-C601-564C-AB1A-8CFA233DF559}"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8069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E40A8EED-E27A-E246-A21F-67DEF291A082}"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3368383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0A8EED-E27A-E246-A21F-67DEF291A08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3357940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0A8EED-E27A-E246-A21F-67DEF291A08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95106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0A8EED-E27A-E246-A21F-67DEF291A08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343966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40A8EED-E27A-E246-A21F-67DEF291A082}"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68034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0A8EED-E27A-E246-A21F-67DEF291A082}"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142702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0A8EED-E27A-E246-A21F-67DEF291A082}"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2842940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40A8EED-E27A-E246-A21F-67DEF291A082}"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329612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A8EED-E27A-E246-A21F-67DEF291A082}"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294670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40A8EED-E27A-E246-A21F-67DEF291A082}"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934150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40A8EED-E27A-E246-A21F-67DEF291A082}"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87EEAD6-C601-564C-AB1A-8CFA233DF559}" type="slidenum">
              <a:rPr lang="en-US" smtClean="0"/>
              <a:t>‹#›</a:t>
            </a:fld>
            <a:endParaRPr lang="en-US"/>
          </a:p>
        </p:txBody>
      </p:sp>
    </p:spTree>
    <p:extLst>
      <p:ext uri="{BB962C8B-B14F-4D97-AF65-F5344CB8AC3E}">
        <p14:creationId xmlns:p14="http://schemas.microsoft.com/office/powerpoint/2010/main" val="2122578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E40A8EED-E27A-E246-A21F-67DEF291A082}" type="datetimeFigureOut">
              <a:rPr lang="en-US" smtClean="0"/>
              <a:t>1/26/2023</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B87EEAD6-C601-564C-AB1A-8CFA233DF559}" type="slidenum">
              <a:rPr lang="en-US" smtClean="0"/>
              <a:t>‹#›</a:t>
            </a:fld>
            <a:endParaRPr lang="en-US"/>
          </a:p>
        </p:txBody>
      </p:sp>
    </p:spTree>
    <p:extLst>
      <p:ext uri="{BB962C8B-B14F-4D97-AF65-F5344CB8AC3E}">
        <p14:creationId xmlns:p14="http://schemas.microsoft.com/office/powerpoint/2010/main" val="1308007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youtube.com/watch?v=CxmDbkPE3U4"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gCW3eWPX9W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fif"/></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watch?v=CxmDbkPE3U4"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31.jf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oloradogoldmedalwater.tu.org/gold-medal-wate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youtube.com/watch?v=YNAAeQOugsw"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602672"/>
            <a:ext cx="6600451" cy="2262781"/>
          </a:xfrm>
        </p:spPr>
        <p:txBody>
          <a:bodyPr/>
          <a:lstStyle/>
          <a:p>
            <a:r>
              <a:rPr lang="en-US" dirty="0" smtClean="0">
                <a:latin typeface="Amasis MT Pro Medium" panose="02040604050005020304" pitchFamily="18" charset="0"/>
              </a:rPr>
              <a:t>Module </a:t>
            </a:r>
            <a:r>
              <a:rPr lang="en-US" dirty="0">
                <a:latin typeface="Amasis MT Pro Medium" panose="02040604050005020304" pitchFamily="18" charset="0"/>
              </a:rPr>
              <a:t>14</a:t>
            </a:r>
            <a:br>
              <a:rPr lang="en-US" dirty="0">
                <a:latin typeface="Amasis MT Pro Medium" panose="02040604050005020304" pitchFamily="18" charset="0"/>
              </a:rPr>
            </a:br>
            <a:r>
              <a:rPr lang="en-US" dirty="0" smtClean="0">
                <a:latin typeface="Amasis MT Pro Medium" panose="02040604050005020304" pitchFamily="18" charset="0"/>
              </a:rPr>
              <a:t>Fish Management</a:t>
            </a:r>
            <a:endParaRPr lang="en-US" dirty="0">
              <a:latin typeface="Amasis MT Pro Medium" panose="020406040500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136379" y="3050155"/>
            <a:ext cx="6287184" cy="35365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4575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A3F0-3B70-4FEA-AF87-92895A0C82B8}"/>
              </a:ext>
            </a:extLst>
          </p:cNvPr>
          <p:cNvSpPr>
            <a:spLocks noGrp="1"/>
          </p:cNvSpPr>
          <p:nvPr>
            <p:ph type="title"/>
          </p:nvPr>
        </p:nvSpPr>
        <p:spPr/>
        <p:txBody>
          <a:bodyPr>
            <a:normAutofit/>
          </a:bodyPr>
          <a:lstStyle/>
          <a:p>
            <a:pPr algn="ctr"/>
            <a:r>
              <a:rPr lang="en-US" sz="4000" dirty="0"/>
              <a:t>Indicator Species</a:t>
            </a:r>
            <a:endParaRPr lang="en-US" sz="8000" dirty="0"/>
          </a:p>
        </p:txBody>
      </p:sp>
      <p:sp>
        <p:nvSpPr>
          <p:cNvPr id="3" name="Content Placeholder 2">
            <a:extLst>
              <a:ext uri="{FF2B5EF4-FFF2-40B4-BE49-F238E27FC236}">
                <a16:creationId xmlns:a16="http://schemas.microsoft.com/office/drawing/2014/main" id="{5FA1E918-2D36-48B9-895A-8FC4B2562CE5}"/>
              </a:ext>
            </a:extLst>
          </p:cNvPr>
          <p:cNvSpPr>
            <a:spLocks noGrp="1"/>
          </p:cNvSpPr>
          <p:nvPr>
            <p:ph idx="1"/>
          </p:nvPr>
        </p:nvSpPr>
        <p:spPr>
          <a:xfrm>
            <a:off x="1945201" y="1667562"/>
            <a:ext cx="3164681" cy="3956388"/>
          </a:xfrm>
        </p:spPr>
        <p:txBody>
          <a:bodyPr>
            <a:normAutofit/>
          </a:bodyPr>
          <a:lstStyle/>
          <a:p>
            <a:pPr>
              <a:buFont typeface="Arial" panose="020B0604020202020204" pitchFamily="34" charset="0"/>
              <a:buChar char="•"/>
            </a:pPr>
            <a:r>
              <a:rPr lang="en-US" dirty="0" smtClean="0">
                <a:solidFill>
                  <a:schemeClr val="tx1">
                    <a:lumMod val="95000"/>
                    <a:lumOff val="5000"/>
                  </a:schemeClr>
                </a:solidFill>
                <a:ea typeface="Times New Roman" panose="02020603050405020304" pitchFamily="18" charset="0"/>
              </a:rPr>
              <a:t>Provide a signal </a:t>
            </a:r>
            <a:r>
              <a:rPr lang="en-US" dirty="0">
                <a:solidFill>
                  <a:schemeClr val="tx1">
                    <a:lumMod val="95000"/>
                    <a:lumOff val="5000"/>
                  </a:schemeClr>
                </a:solidFill>
                <a:ea typeface="Times New Roman" panose="02020603050405020304" pitchFamily="18" charset="0"/>
              </a:rPr>
              <a:t>of </a:t>
            </a:r>
            <a:r>
              <a:rPr lang="en-US" dirty="0" smtClean="0">
                <a:solidFill>
                  <a:schemeClr val="tx1">
                    <a:lumMod val="95000"/>
                    <a:lumOff val="5000"/>
                  </a:schemeClr>
                </a:solidFill>
                <a:ea typeface="Times New Roman" panose="02020603050405020304" pitchFamily="18" charset="0"/>
              </a:rPr>
              <a:t>overall ecosystem health </a:t>
            </a:r>
            <a:endParaRPr lang="en-US" dirty="0">
              <a:solidFill>
                <a:schemeClr val="tx1">
                  <a:lumMod val="95000"/>
                  <a:lumOff val="5000"/>
                </a:schemeClr>
              </a:solidFill>
              <a:ea typeface="Times New Roman" panose="02020603050405020304" pitchFamily="18" charset="0"/>
            </a:endParaRPr>
          </a:p>
          <a:p>
            <a:pPr>
              <a:buFont typeface="Arial" panose="020B0604020202020204" pitchFamily="34" charset="0"/>
              <a:buChar char="•"/>
            </a:pPr>
            <a:r>
              <a:rPr lang="en-US" dirty="0">
                <a:solidFill>
                  <a:schemeClr val="tx1">
                    <a:lumMod val="95000"/>
                    <a:lumOff val="5000"/>
                  </a:schemeClr>
                </a:solidFill>
                <a:ea typeface="Times New Roman" panose="02020603050405020304" pitchFamily="18" charset="0"/>
              </a:rPr>
              <a:t>I</a:t>
            </a:r>
            <a:r>
              <a:rPr lang="en-US" sz="1800" dirty="0" smtClean="0">
                <a:solidFill>
                  <a:schemeClr val="tx1">
                    <a:lumMod val="95000"/>
                    <a:lumOff val="5000"/>
                  </a:schemeClr>
                </a:solidFill>
                <a:effectLst/>
                <a:ea typeface="Times New Roman" panose="02020603050405020304" pitchFamily="18" charset="0"/>
              </a:rPr>
              <a:t>ndicate if an ecosystem has suitable </a:t>
            </a:r>
            <a:r>
              <a:rPr lang="en-US" sz="1800" dirty="0">
                <a:solidFill>
                  <a:schemeClr val="tx1">
                    <a:lumMod val="95000"/>
                    <a:lumOff val="5000"/>
                  </a:schemeClr>
                </a:solidFill>
                <a:effectLst/>
                <a:ea typeface="Times New Roman" panose="02020603050405020304" pitchFamily="18" charset="0"/>
              </a:rPr>
              <a:t>conditions </a:t>
            </a:r>
            <a:r>
              <a:rPr lang="en-US" sz="1800" dirty="0" smtClean="0">
                <a:solidFill>
                  <a:schemeClr val="tx1">
                    <a:lumMod val="95000"/>
                    <a:lumOff val="5000"/>
                  </a:schemeClr>
                </a:solidFill>
                <a:effectLst/>
                <a:ea typeface="Times New Roman" panose="02020603050405020304" pitchFamily="18" charset="0"/>
              </a:rPr>
              <a:t>for </a:t>
            </a:r>
            <a:r>
              <a:rPr lang="en-US" sz="1800" dirty="0">
                <a:solidFill>
                  <a:schemeClr val="tx1">
                    <a:lumMod val="95000"/>
                    <a:lumOff val="5000"/>
                  </a:schemeClr>
                </a:solidFill>
                <a:effectLst/>
                <a:ea typeface="Times New Roman" panose="02020603050405020304" pitchFamily="18" charset="0"/>
              </a:rPr>
              <a:t>other </a:t>
            </a:r>
            <a:r>
              <a:rPr lang="en-US" sz="1800" dirty="0" smtClean="0">
                <a:solidFill>
                  <a:schemeClr val="tx1">
                    <a:lumMod val="95000"/>
                    <a:lumOff val="5000"/>
                  </a:schemeClr>
                </a:solidFill>
                <a:effectLst/>
                <a:ea typeface="Times New Roman" panose="02020603050405020304" pitchFamily="18" charset="0"/>
              </a:rPr>
              <a:t>species</a:t>
            </a:r>
            <a:endParaRPr lang="en-US" sz="1800" dirty="0">
              <a:solidFill>
                <a:schemeClr val="tx1">
                  <a:lumMod val="95000"/>
                  <a:lumOff val="5000"/>
                </a:schemeClr>
              </a:solidFill>
              <a:effectLst/>
              <a:ea typeface="Times New Roman" panose="02020603050405020304" pitchFamily="18" charset="0"/>
            </a:endParaRPr>
          </a:p>
          <a:p>
            <a:pPr>
              <a:buFont typeface="Arial" panose="020B0604020202020204" pitchFamily="34" charset="0"/>
              <a:buChar char="•"/>
            </a:pPr>
            <a:r>
              <a:rPr lang="en-US" sz="1800" dirty="0" smtClean="0">
                <a:solidFill>
                  <a:schemeClr val="tx1">
                    <a:lumMod val="95000"/>
                    <a:lumOff val="5000"/>
                  </a:schemeClr>
                </a:solidFill>
                <a:effectLst/>
                <a:ea typeface="Times New Roman" panose="02020603050405020304" pitchFamily="18" charset="0"/>
              </a:rPr>
              <a:t>Examples </a:t>
            </a:r>
            <a:r>
              <a:rPr lang="en-US" sz="1800" dirty="0">
                <a:solidFill>
                  <a:schemeClr val="tx1">
                    <a:lumMod val="95000"/>
                    <a:lumOff val="5000"/>
                  </a:schemeClr>
                </a:solidFill>
                <a:effectLst/>
                <a:ea typeface="Times New Roman" panose="02020603050405020304" pitchFamily="18" charset="0"/>
              </a:rPr>
              <a:t>include mayfly, stonefly and or caddisfly in clean cold waters where trout are expected to </a:t>
            </a:r>
            <a:r>
              <a:rPr lang="en-US" sz="1800" dirty="0" smtClean="0">
                <a:solidFill>
                  <a:schemeClr val="tx1">
                    <a:lumMod val="95000"/>
                    <a:lumOff val="5000"/>
                  </a:schemeClr>
                </a:solidFill>
                <a:effectLst/>
                <a:ea typeface="Times New Roman" panose="02020603050405020304" pitchFamily="18" charset="0"/>
              </a:rPr>
              <a:t>reside</a:t>
            </a:r>
            <a:endParaRPr lang="en-US" sz="1800" dirty="0">
              <a:solidFill>
                <a:schemeClr val="tx1">
                  <a:lumMod val="95000"/>
                  <a:lumOff val="5000"/>
                </a:schemeClr>
              </a:solidFill>
              <a:effectLst/>
              <a:ea typeface="Times New Roman" panose="02020603050405020304" pitchFamily="18"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800" y="1649633"/>
            <a:ext cx="2658406" cy="3974317"/>
          </a:xfrm>
          <a:prstGeom prst="rect">
            <a:avLst/>
          </a:prstGeom>
        </p:spPr>
      </p:pic>
    </p:spTree>
    <p:extLst>
      <p:ext uri="{BB962C8B-B14F-4D97-AF65-F5344CB8AC3E}">
        <p14:creationId xmlns:p14="http://schemas.microsoft.com/office/powerpoint/2010/main" val="3038821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F52B0-871D-4E0E-8750-A19986AD11F2}"/>
              </a:ext>
            </a:extLst>
          </p:cNvPr>
          <p:cNvSpPr>
            <a:spLocks noGrp="1"/>
          </p:cNvSpPr>
          <p:nvPr>
            <p:ph type="title"/>
          </p:nvPr>
        </p:nvSpPr>
        <p:spPr/>
        <p:txBody>
          <a:bodyPr/>
          <a:lstStyle/>
          <a:p>
            <a:pPr algn="ctr"/>
            <a:r>
              <a:rPr lang="en-US" dirty="0"/>
              <a:t>Special Concern Species</a:t>
            </a:r>
          </a:p>
        </p:txBody>
      </p:sp>
      <p:sp>
        <p:nvSpPr>
          <p:cNvPr id="3" name="Content Placeholder 2">
            <a:extLst>
              <a:ext uri="{FF2B5EF4-FFF2-40B4-BE49-F238E27FC236}">
                <a16:creationId xmlns:a16="http://schemas.microsoft.com/office/drawing/2014/main" id="{DE2C255B-D093-4A60-808C-1979BEBC3E80}"/>
              </a:ext>
            </a:extLst>
          </p:cNvPr>
          <p:cNvSpPr>
            <a:spLocks noGrp="1"/>
          </p:cNvSpPr>
          <p:nvPr>
            <p:ph idx="1"/>
          </p:nvPr>
        </p:nvSpPr>
        <p:spPr>
          <a:xfrm>
            <a:off x="1942415" y="1577788"/>
            <a:ext cx="6591985" cy="2510797"/>
          </a:xfrm>
        </p:spPr>
        <p:txBody>
          <a:bodyPr>
            <a:normAutofit/>
          </a:bodyPr>
          <a:lstStyle/>
          <a:p>
            <a:pPr>
              <a:buFont typeface="Arial" panose="020B0604020202020204" pitchFamily="34" charset="0"/>
              <a:buChar char="•"/>
            </a:pPr>
            <a:r>
              <a:rPr lang="en-US" sz="2000" dirty="0" smtClean="0">
                <a:solidFill>
                  <a:schemeClr val="tx1">
                    <a:lumMod val="95000"/>
                    <a:lumOff val="5000"/>
                  </a:schemeClr>
                </a:solidFill>
                <a:ea typeface="Times New Roman" panose="02020603050405020304" pitchFamily="18" charset="0"/>
              </a:rPr>
              <a:t>V</a:t>
            </a:r>
            <a:r>
              <a:rPr lang="en-US" sz="2000" dirty="0" smtClean="0">
                <a:solidFill>
                  <a:schemeClr val="tx1">
                    <a:lumMod val="95000"/>
                    <a:lumOff val="5000"/>
                  </a:schemeClr>
                </a:solidFill>
                <a:effectLst/>
                <a:ea typeface="Times New Roman" panose="02020603050405020304" pitchFamily="18" charset="0"/>
              </a:rPr>
              <a:t>ulnerable </a:t>
            </a:r>
            <a:r>
              <a:rPr lang="en-US" sz="2000" dirty="0">
                <a:solidFill>
                  <a:schemeClr val="tx1">
                    <a:lumMod val="95000"/>
                    <a:lumOff val="5000"/>
                  </a:schemeClr>
                </a:solidFill>
                <a:effectLst/>
                <a:ea typeface="Times New Roman" panose="02020603050405020304" pitchFamily="18" charset="0"/>
              </a:rPr>
              <a:t>to environmental deterioration or habitat modification </a:t>
            </a:r>
            <a:endParaRPr lang="en-US" sz="2000" dirty="0" smtClean="0">
              <a:solidFill>
                <a:schemeClr val="tx1">
                  <a:lumMod val="95000"/>
                  <a:lumOff val="5000"/>
                </a:schemeClr>
              </a:solidFill>
              <a:effectLst/>
              <a:ea typeface="Times New Roman" panose="02020603050405020304" pitchFamily="18" charset="0"/>
            </a:endParaRPr>
          </a:p>
          <a:p>
            <a:pPr>
              <a:buFont typeface="Arial" panose="020B0604020202020204" pitchFamily="34" charset="0"/>
              <a:buChar char="•"/>
            </a:pPr>
            <a:r>
              <a:rPr lang="en-US" sz="2000" dirty="0" smtClean="0">
                <a:solidFill>
                  <a:schemeClr val="tx1">
                    <a:lumMod val="95000"/>
                    <a:lumOff val="5000"/>
                  </a:schemeClr>
                </a:solidFill>
                <a:effectLst/>
                <a:ea typeface="Times New Roman" panose="02020603050405020304" pitchFamily="18" charset="0"/>
              </a:rPr>
              <a:t>At risk for </a:t>
            </a:r>
            <a:r>
              <a:rPr lang="en-US" sz="2000" dirty="0">
                <a:solidFill>
                  <a:schemeClr val="tx1">
                    <a:lumMod val="95000"/>
                    <a:lumOff val="5000"/>
                  </a:schemeClr>
                </a:solidFill>
                <a:effectLst/>
                <a:ea typeface="Times New Roman" panose="02020603050405020304" pitchFamily="18" charset="0"/>
              </a:rPr>
              <a:t>becoming </a:t>
            </a:r>
            <a:r>
              <a:rPr lang="en-US" sz="2000" dirty="0" smtClean="0">
                <a:solidFill>
                  <a:schemeClr val="tx1">
                    <a:lumMod val="95000"/>
                    <a:lumOff val="5000"/>
                  </a:schemeClr>
                </a:solidFill>
                <a:effectLst/>
                <a:ea typeface="Times New Roman" panose="02020603050405020304" pitchFamily="18" charset="0"/>
              </a:rPr>
              <a:t>threatened, endangered, or extinct </a:t>
            </a:r>
            <a:endParaRPr lang="en-US" sz="2000" dirty="0">
              <a:solidFill>
                <a:schemeClr val="tx1">
                  <a:lumMod val="95000"/>
                  <a:lumOff val="5000"/>
                </a:schemeClr>
              </a:solidFill>
              <a:ea typeface="Times New Roman" panose="02020603050405020304" pitchFamily="18" charset="0"/>
            </a:endParaRPr>
          </a:p>
          <a:p>
            <a:pPr>
              <a:buFont typeface="Arial" panose="020B0604020202020204" pitchFamily="34" charset="0"/>
              <a:buChar char="•"/>
            </a:pPr>
            <a:r>
              <a:rPr lang="en-US" sz="2000" dirty="0" smtClean="0">
                <a:solidFill>
                  <a:schemeClr val="tx1">
                    <a:lumMod val="95000"/>
                    <a:lumOff val="5000"/>
                  </a:schemeClr>
                </a:solidFill>
                <a:effectLst/>
                <a:ea typeface="Times New Roman" panose="02020603050405020304" pitchFamily="18" charset="0"/>
              </a:rPr>
              <a:t>SC designation informs </a:t>
            </a:r>
            <a:r>
              <a:rPr lang="en-US" sz="2000" dirty="0">
                <a:solidFill>
                  <a:schemeClr val="tx1">
                    <a:lumMod val="95000"/>
                    <a:lumOff val="5000"/>
                  </a:schemeClr>
                </a:solidFill>
                <a:effectLst/>
                <a:ea typeface="Times New Roman" panose="02020603050405020304" pitchFamily="18" charset="0"/>
              </a:rPr>
              <a:t>land and water management, hunting and fishing regulations and conservation </a:t>
            </a:r>
            <a:r>
              <a:rPr lang="en-US" sz="2000" dirty="0" smtClean="0">
                <a:solidFill>
                  <a:schemeClr val="tx1">
                    <a:lumMod val="95000"/>
                    <a:lumOff val="5000"/>
                  </a:schemeClr>
                </a:solidFill>
                <a:effectLst/>
                <a:ea typeface="Times New Roman" panose="02020603050405020304" pitchFamily="18" charset="0"/>
              </a:rPr>
              <a:t>efforts </a:t>
            </a:r>
            <a:endParaRPr lang="en-US" sz="2000" dirty="0">
              <a:solidFill>
                <a:schemeClr val="tx1">
                  <a:lumMod val="95000"/>
                  <a:lumOff val="5000"/>
                </a:schemeClr>
              </a:solidFill>
              <a:effectLst/>
              <a:ea typeface="Times New Roman" panose="02020603050405020304" pitchFamily="18" charset="0"/>
            </a:endParaRP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528" y="4088585"/>
            <a:ext cx="4514850" cy="2533650"/>
          </a:xfrm>
          <a:prstGeom prst="rect">
            <a:avLst/>
          </a:prstGeom>
        </p:spPr>
      </p:pic>
    </p:spTree>
    <p:extLst>
      <p:ext uri="{BB962C8B-B14F-4D97-AF65-F5344CB8AC3E}">
        <p14:creationId xmlns:p14="http://schemas.microsoft.com/office/powerpoint/2010/main" val="3067575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2F68-AC0C-4496-994A-0FC61F210BF3}"/>
              </a:ext>
            </a:extLst>
          </p:cNvPr>
          <p:cNvSpPr>
            <a:spLocks noGrp="1"/>
          </p:cNvSpPr>
          <p:nvPr>
            <p:ph type="title"/>
          </p:nvPr>
        </p:nvSpPr>
        <p:spPr/>
        <p:txBody>
          <a:bodyPr/>
          <a:lstStyle/>
          <a:p>
            <a:pPr algn="ctr"/>
            <a:r>
              <a:rPr lang="en-US" dirty="0"/>
              <a:t>Threatened or Endangered Species</a:t>
            </a:r>
          </a:p>
        </p:txBody>
      </p:sp>
      <p:sp>
        <p:nvSpPr>
          <p:cNvPr id="3" name="Content Placeholder 2">
            <a:extLst>
              <a:ext uri="{FF2B5EF4-FFF2-40B4-BE49-F238E27FC236}">
                <a16:creationId xmlns:a16="http://schemas.microsoft.com/office/drawing/2014/main" id="{BF502DDF-8246-45A5-95F9-EC5B573F97FA}"/>
              </a:ext>
            </a:extLst>
          </p:cNvPr>
          <p:cNvSpPr>
            <a:spLocks noGrp="1"/>
          </p:cNvSpPr>
          <p:nvPr>
            <p:ph idx="1"/>
          </p:nvPr>
        </p:nvSpPr>
        <p:spPr/>
        <p:txBody>
          <a:bodyPr>
            <a:noAutofit/>
          </a:bodyPr>
          <a:lstStyle/>
          <a:p>
            <a:pPr>
              <a:buFont typeface="Arial" panose="020B0604020202020204" pitchFamily="34" charset="0"/>
              <a:buChar char="•"/>
            </a:pPr>
            <a:r>
              <a:rPr lang="en-US" sz="2000" dirty="0" smtClean="0">
                <a:solidFill>
                  <a:schemeClr val="tx1">
                    <a:lumMod val="95000"/>
                    <a:lumOff val="5000"/>
                  </a:schemeClr>
                </a:solidFill>
                <a:effectLst/>
                <a:ea typeface="Times New Roman" panose="02020603050405020304" pitchFamily="18" charset="0"/>
              </a:rPr>
              <a:t>Severe risk for loss of a species in the wild</a:t>
            </a:r>
          </a:p>
          <a:p>
            <a:pPr lvl="1">
              <a:buFont typeface="Arial" panose="020B0604020202020204" pitchFamily="34" charset="0"/>
              <a:buChar char="•"/>
            </a:pPr>
            <a:r>
              <a:rPr lang="en-US" sz="1800" dirty="0" smtClean="0">
                <a:solidFill>
                  <a:schemeClr val="tx1">
                    <a:lumMod val="95000"/>
                    <a:lumOff val="5000"/>
                  </a:schemeClr>
                </a:solidFill>
              </a:rPr>
              <a:t>Based on </a:t>
            </a:r>
            <a:r>
              <a:rPr lang="en-US" sz="1800" dirty="0">
                <a:solidFill>
                  <a:schemeClr val="tx1">
                    <a:lumMod val="95000"/>
                    <a:lumOff val="5000"/>
                  </a:schemeClr>
                </a:solidFill>
              </a:rPr>
              <a:t>its history, habitat requirements, </a:t>
            </a:r>
            <a:r>
              <a:rPr lang="en-US" sz="1800" dirty="0" smtClean="0">
                <a:solidFill>
                  <a:schemeClr val="tx1">
                    <a:lumMod val="95000"/>
                    <a:lumOff val="5000"/>
                  </a:schemeClr>
                </a:solidFill>
              </a:rPr>
              <a:t>threats</a:t>
            </a:r>
            <a:endParaRPr lang="en-US" sz="1800" dirty="0" smtClean="0">
              <a:solidFill>
                <a:schemeClr val="tx1">
                  <a:lumMod val="95000"/>
                  <a:lumOff val="5000"/>
                </a:schemeClr>
              </a:solidFill>
              <a:effectLst/>
              <a:ea typeface="Times New Roman" panose="02020603050405020304" pitchFamily="18" charset="0"/>
            </a:endParaRPr>
          </a:p>
          <a:p>
            <a:pPr>
              <a:buFont typeface="Arial" panose="020B0604020202020204" pitchFamily="34" charset="0"/>
              <a:buChar char="•"/>
            </a:pPr>
            <a:r>
              <a:rPr lang="en-US" sz="2000" b="1" u="sng" dirty="0" smtClean="0">
                <a:solidFill>
                  <a:schemeClr val="tx1">
                    <a:lumMod val="95000"/>
                    <a:lumOff val="5000"/>
                  </a:schemeClr>
                </a:solidFill>
                <a:ea typeface="Times New Roman" panose="02020603050405020304" pitchFamily="18" charset="0"/>
              </a:rPr>
              <a:t>Threatened</a:t>
            </a:r>
            <a:r>
              <a:rPr lang="en-US" sz="2000" dirty="0" smtClean="0">
                <a:solidFill>
                  <a:schemeClr val="tx1">
                    <a:lumMod val="95000"/>
                    <a:lumOff val="5000"/>
                  </a:schemeClr>
                </a:solidFill>
                <a:ea typeface="Times New Roman" panose="02020603050405020304" pitchFamily="18" charset="0"/>
              </a:rPr>
              <a:t>: likely to become endangered in the near future</a:t>
            </a:r>
          </a:p>
          <a:p>
            <a:pPr>
              <a:buFont typeface="Arial" panose="020B0604020202020204" pitchFamily="34" charset="0"/>
              <a:buChar char="•"/>
            </a:pPr>
            <a:r>
              <a:rPr lang="en-US" sz="2000" b="1" u="sng" dirty="0" smtClean="0">
                <a:solidFill>
                  <a:schemeClr val="tx1">
                    <a:lumMod val="95000"/>
                    <a:lumOff val="5000"/>
                  </a:schemeClr>
                </a:solidFill>
                <a:effectLst/>
                <a:ea typeface="Times New Roman" panose="02020603050405020304" pitchFamily="18" charset="0"/>
              </a:rPr>
              <a:t>Endangered</a:t>
            </a:r>
            <a:r>
              <a:rPr lang="en-US" sz="2000" dirty="0">
                <a:solidFill>
                  <a:schemeClr val="tx1">
                    <a:lumMod val="95000"/>
                    <a:lumOff val="5000"/>
                  </a:schemeClr>
                </a:solidFill>
                <a:ea typeface="Times New Roman" panose="02020603050405020304" pitchFamily="18" charset="0"/>
              </a:rPr>
              <a:t>: at risk of extinction through all or most of their geographic </a:t>
            </a:r>
            <a:r>
              <a:rPr lang="en-US" sz="2000" dirty="0" smtClean="0">
                <a:solidFill>
                  <a:schemeClr val="tx1">
                    <a:lumMod val="95000"/>
                    <a:lumOff val="5000"/>
                  </a:schemeClr>
                </a:solidFill>
                <a:ea typeface="Times New Roman" panose="02020603050405020304" pitchFamily="18" charset="0"/>
              </a:rPr>
              <a:t>areas</a:t>
            </a:r>
            <a:endParaRPr lang="en-US" sz="2000" dirty="0">
              <a:solidFill>
                <a:schemeClr val="tx1">
                  <a:lumMod val="95000"/>
                  <a:lumOff val="5000"/>
                </a:schemeClr>
              </a:solidFill>
              <a:ea typeface="Times New Roman" panose="02020603050405020304" pitchFamily="18" charset="0"/>
            </a:endParaRPr>
          </a:p>
          <a:p>
            <a:pPr>
              <a:buFont typeface="Arial" panose="020B0604020202020204" pitchFamily="34" charset="0"/>
              <a:buChar char="•"/>
            </a:pPr>
            <a:r>
              <a:rPr lang="en-US" sz="2000" dirty="0" smtClean="0">
                <a:solidFill>
                  <a:schemeClr val="tx1">
                    <a:lumMod val="95000"/>
                    <a:lumOff val="5000"/>
                  </a:schemeClr>
                </a:solidFill>
                <a:effectLst/>
                <a:ea typeface="Times New Roman" panose="02020603050405020304" pitchFamily="18" charset="0"/>
              </a:rPr>
              <a:t>These </a:t>
            </a:r>
            <a:r>
              <a:rPr lang="en-US" sz="2000" dirty="0">
                <a:solidFill>
                  <a:schemeClr val="tx1">
                    <a:lumMod val="95000"/>
                    <a:lumOff val="5000"/>
                  </a:schemeClr>
                </a:solidFill>
                <a:effectLst/>
                <a:ea typeface="Times New Roman" panose="02020603050405020304" pitchFamily="18" charset="0"/>
              </a:rPr>
              <a:t>designations </a:t>
            </a:r>
            <a:r>
              <a:rPr lang="en-US" sz="2000" dirty="0" smtClean="0">
                <a:solidFill>
                  <a:schemeClr val="tx1">
                    <a:lumMod val="95000"/>
                    <a:lumOff val="5000"/>
                  </a:schemeClr>
                </a:solidFill>
                <a:effectLst/>
                <a:ea typeface="Times New Roman" panose="02020603050405020304" pitchFamily="18" charset="0"/>
              </a:rPr>
              <a:t>provide protection at </a:t>
            </a:r>
            <a:r>
              <a:rPr lang="en-US" sz="2000" dirty="0">
                <a:solidFill>
                  <a:schemeClr val="tx1">
                    <a:lumMod val="95000"/>
                    <a:lumOff val="5000"/>
                  </a:schemeClr>
                </a:solidFill>
                <a:effectLst/>
                <a:ea typeface="Times New Roman" panose="02020603050405020304" pitchFamily="18" charset="0"/>
              </a:rPr>
              <a:t>state and federal </a:t>
            </a:r>
            <a:r>
              <a:rPr lang="en-US" sz="2000" dirty="0" smtClean="0">
                <a:solidFill>
                  <a:schemeClr val="tx1">
                    <a:lumMod val="95000"/>
                    <a:lumOff val="5000"/>
                  </a:schemeClr>
                </a:solidFill>
                <a:effectLst/>
                <a:ea typeface="Times New Roman" panose="02020603050405020304" pitchFamily="18" charset="0"/>
              </a:rPr>
              <a:t>levels  </a:t>
            </a:r>
            <a:endParaRPr lang="en-US" sz="2000" dirty="0">
              <a:solidFill>
                <a:schemeClr val="tx1">
                  <a:lumMod val="95000"/>
                  <a:lumOff val="5000"/>
                </a:schemeClr>
              </a:solidFill>
              <a:effectLst/>
              <a:ea typeface="Times New Roman" panose="02020603050405020304" pitchFamily="18" charset="0"/>
            </a:endParaRPr>
          </a:p>
          <a:p>
            <a:pPr lvl="1">
              <a:buFont typeface="Arial" panose="020B0604020202020204" pitchFamily="34" charset="0"/>
              <a:buChar char="•"/>
            </a:pPr>
            <a:r>
              <a:rPr lang="en-US" sz="2000" dirty="0">
                <a:solidFill>
                  <a:schemeClr val="tx1">
                    <a:lumMod val="95000"/>
                    <a:lumOff val="5000"/>
                  </a:schemeClr>
                </a:solidFill>
                <a:effectLst/>
                <a:ea typeface="Times New Roman" panose="02020603050405020304" pitchFamily="18" charset="0"/>
              </a:rPr>
              <a:t>Species reintroduction programs </a:t>
            </a:r>
            <a:r>
              <a:rPr lang="en-US" sz="2000" dirty="0" smtClean="0">
                <a:solidFill>
                  <a:schemeClr val="tx1">
                    <a:lumMod val="95000"/>
                    <a:lumOff val="5000"/>
                  </a:schemeClr>
                </a:solidFill>
                <a:effectLst/>
                <a:ea typeface="Times New Roman" panose="02020603050405020304" pitchFamily="18" charset="0"/>
              </a:rPr>
              <a:t>designed </a:t>
            </a:r>
            <a:r>
              <a:rPr lang="en-US" sz="2000" dirty="0">
                <a:solidFill>
                  <a:schemeClr val="tx1">
                    <a:lumMod val="95000"/>
                    <a:lumOff val="5000"/>
                  </a:schemeClr>
                </a:solidFill>
                <a:effectLst/>
                <a:ea typeface="Times New Roman" panose="02020603050405020304" pitchFamily="18" charset="0"/>
              </a:rPr>
              <a:t>to reverse conditions </a:t>
            </a:r>
            <a:endParaRPr lang="en-US" sz="2000" dirty="0" smtClean="0">
              <a:solidFill>
                <a:schemeClr val="tx1">
                  <a:lumMod val="95000"/>
                  <a:lumOff val="5000"/>
                </a:schemeClr>
              </a:solidFill>
              <a:effectLst/>
              <a:ea typeface="Times New Roman" panose="02020603050405020304" pitchFamily="18" charset="0"/>
            </a:endParaRPr>
          </a:p>
        </p:txBody>
      </p:sp>
    </p:spTree>
    <p:extLst>
      <p:ext uri="{BB962C8B-B14F-4D97-AF65-F5344CB8AC3E}">
        <p14:creationId xmlns:p14="http://schemas.microsoft.com/office/powerpoint/2010/main" val="361057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F87CC-6EFA-4255-869A-9021175C76D3}"/>
              </a:ext>
            </a:extLst>
          </p:cNvPr>
          <p:cNvSpPr>
            <a:spLocks noGrp="1"/>
          </p:cNvSpPr>
          <p:nvPr>
            <p:ph type="title"/>
          </p:nvPr>
        </p:nvSpPr>
        <p:spPr/>
        <p:txBody>
          <a:bodyPr/>
          <a:lstStyle/>
          <a:p>
            <a:pPr algn="ctr"/>
            <a:r>
              <a:rPr lang="en-US" dirty="0"/>
              <a:t>Extirpated Species</a:t>
            </a:r>
          </a:p>
        </p:txBody>
      </p:sp>
      <p:sp>
        <p:nvSpPr>
          <p:cNvPr id="3" name="Content Placeholder 2">
            <a:extLst>
              <a:ext uri="{FF2B5EF4-FFF2-40B4-BE49-F238E27FC236}">
                <a16:creationId xmlns:a16="http://schemas.microsoft.com/office/drawing/2014/main" id="{075DCC8C-9463-4937-9057-7EDA9B6B1E37}"/>
              </a:ext>
            </a:extLst>
          </p:cNvPr>
          <p:cNvSpPr>
            <a:spLocks noGrp="1"/>
          </p:cNvSpPr>
          <p:nvPr>
            <p:ph idx="1"/>
          </p:nvPr>
        </p:nvSpPr>
        <p:spPr>
          <a:xfrm>
            <a:off x="1942415" y="1398495"/>
            <a:ext cx="6591985" cy="2330823"/>
          </a:xfrm>
        </p:spPr>
        <p:txBody>
          <a:bodyPr>
            <a:noAutofit/>
          </a:bodyPr>
          <a:lstStyle/>
          <a:p>
            <a:pPr>
              <a:buFont typeface="Arial" panose="020B0604020202020204" pitchFamily="34" charset="0"/>
              <a:buChar char="•"/>
            </a:pPr>
            <a:r>
              <a:rPr lang="en-US" sz="2000" b="1" u="sng" dirty="0">
                <a:solidFill>
                  <a:schemeClr val="tx1">
                    <a:lumMod val="95000"/>
                    <a:lumOff val="5000"/>
                  </a:schemeClr>
                </a:solidFill>
                <a:effectLst/>
                <a:ea typeface="Times New Roman" panose="02020603050405020304" pitchFamily="18" charset="0"/>
              </a:rPr>
              <a:t>Extirpation (Local Extinction)</a:t>
            </a:r>
            <a:r>
              <a:rPr lang="en-US" sz="2000" b="1" dirty="0">
                <a:solidFill>
                  <a:schemeClr val="tx1">
                    <a:lumMod val="95000"/>
                    <a:lumOff val="5000"/>
                  </a:schemeClr>
                </a:solidFill>
                <a:effectLst/>
                <a:ea typeface="Times New Roman" panose="02020603050405020304" pitchFamily="18" charset="0"/>
              </a:rPr>
              <a:t> </a:t>
            </a:r>
            <a:r>
              <a:rPr lang="en-US" sz="2000" dirty="0">
                <a:solidFill>
                  <a:schemeClr val="tx1">
                    <a:lumMod val="95000"/>
                    <a:lumOff val="5000"/>
                  </a:schemeClr>
                </a:solidFill>
                <a:effectLst/>
                <a:ea typeface="Times New Roman" panose="02020603050405020304" pitchFamily="18" charset="0"/>
              </a:rPr>
              <a:t>– </a:t>
            </a:r>
            <a:r>
              <a:rPr lang="en-US" sz="2000" dirty="0" smtClean="0">
                <a:solidFill>
                  <a:schemeClr val="tx1">
                    <a:lumMod val="95000"/>
                    <a:lumOff val="5000"/>
                  </a:schemeClr>
                </a:solidFill>
                <a:effectLst/>
                <a:ea typeface="Times New Roman" panose="02020603050405020304" pitchFamily="18" charset="0"/>
              </a:rPr>
              <a:t>when </a:t>
            </a:r>
            <a:r>
              <a:rPr lang="en-US" sz="2000" dirty="0">
                <a:solidFill>
                  <a:schemeClr val="tx1">
                    <a:lumMod val="95000"/>
                    <a:lumOff val="5000"/>
                  </a:schemeClr>
                </a:solidFill>
                <a:effectLst/>
                <a:ea typeface="Times New Roman" panose="02020603050405020304" pitchFamily="18" charset="0"/>
              </a:rPr>
              <a:t>a </a:t>
            </a:r>
            <a:r>
              <a:rPr lang="en-US" sz="2000" dirty="0" smtClean="0">
                <a:solidFill>
                  <a:schemeClr val="tx1">
                    <a:lumMod val="95000"/>
                    <a:lumOff val="5000"/>
                  </a:schemeClr>
                </a:solidFill>
                <a:effectLst/>
                <a:ea typeface="Times New Roman" panose="02020603050405020304" pitchFamily="18" charset="0"/>
              </a:rPr>
              <a:t>species is gone from </a:t>
            </a:r>
            <a:r>
              <a:rPr lang="en-US" sz="2000" i="1" dirty="0" smtClean="0">
                <a:solidFill>
                  <a:schemeClr val="tx1">
                    <a:lumMod val="95000"/>
                    <a:lumOff val="5000"/>
                  </a:schemeClr>
                </a:solidFill>
                <a:effectLst/>
                <a:ea typeface="Times New Roman" panose="02020603050405020304" pitchFamily="18" charset="0"/>
              </a:rPr>
              <a:t>part</a:t>
            </a:r>
            <a:r>
              <a:rPr lang="en-US" sz="2000" dirty="0" smtClean="0">
                <a:solidFill>
                  <a:schemeClr val="tx1">
                    <a:lumMod val="95000"/>
                    <a:lumOff val="5000"/>
                  </a:schemeClr>
                </a:solidFill>
                <a:effectLst/>
                <a:ea typeface="Times New Roman" panose="02020603050405020304" pitchFamily="18" charset="0"/>
              </a:rPr>
              <a:t> of its native range</a:t>
            </a:r>
          </a:p>
          <a:p>
            <a:pPr lvl="1">
              <a:buFont typeface="Arial" panose="020B0604020202020204" pitchFamily="34" charset="0"/>
              <a:buChar char="•"/>
            </a:pPr>
            <a:r>
              <a:rPr lang="en-US" sz="1800" dirty="0" smtClean="0">
                <a:solidFill>
                  <a:schemeClr val="tx1">
                    <a:lumMod val="95000"/>
                    <a:lumOff val="5000"/>
                  </a:schemeClr>
                </a:solidFill>
                <a:effectLst/>
                <a:ea typeface="Times New Roman" panose="02020603050405020304" pitchFamily="18" charset="0"/>
              </a:rPr>
              <a:t>Usually due to habitat loss or degradation</a:t>
            </a:r>
          </a:p>
          <a:p>
            <a:pPr>
              <a:buFont typeface="Arial" panose="020B0604020202020204" pitchFamily="34" charset="0"/>
              <a:buChar char="•"/>
            </a:pPr>
            <a:r>
              <a:rPr lang="en-US" sz="2000" dirty="0" smtClean="0">
                <a:solidFill>
                  <a:schemeClr val="tx1">
                    <a:lumMod val="95000"/>
                    <a:lumOff val="5000"/>
                  </a:schemeClr>
                </a:solidFill>
                <a:effectLst/>
                <a:ea typeface="Times New Roman" panose="02020603050405020304" pitchFamily="18" charset="0"/>
              </a:rPr>
              <a:t>Not entirely extinct- at least </a:t>
            </a:r>
            <a:r>
              <a:rPr lang="en-US" sz="2000" dirty="0">
                <a:solidFill>
                  <a:schemeClr val="tx1">
                    <a:lumMod val="95000"/>
                    <a:lumOff val="5000"/>
                  </a:schemeClr>
                </a:solidFill>
                <a:effectLst/>
                <a:ea typeface="Times New Roman" panose="02020603050405020304" pitchFamily="18" charset="0"/>
              </a:rPr>
              <a:t>one other population of the species still persists in other </a:t>
            </a:r>
            <a:r>
              <a:rPr lang="en-US" sz="2000" dirty="0" smtClean="0">
                <a:solidFill>
                  <a:schemeClr val="tx1">
                    <a:lumMod val="95000"/>
                    <a:lumOff val="5000"/>
                  </a:schemeClr>
                </a:solidFill>
                <a:effectLst/>
                <a:ea typeface="Times New Roman" panose="02020603050405020304" pitchFamily="18" charset="0"/>
              </a:rPr>
              <a:t>areas </a:t>
            </a:r>
            <a:endParaRPr lang="en-US" sz="2000" dirty="0">
              <a:solidFill>
                <a:schemeClr val="tx1">
                  <a:lumMod val="95000"/>
                  <a:lumOff val="5000"/>
                </a:schemeClr>
              </a:solidFill>
              <a:effectLst/>
              <a:ea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575" y="3442447"/>
            <a:ext cx="3752788" cy="2486024"/>
          </a:xfrm>
          <a:prstGeom prst="rect">
            <a:avLst/>
          </a:prstGeom>
        </p:spPr>
      </p:pic>
      <p:sp>
        <p:nvSpPr>
          <p:cNvPr id="5" name="TextBox 4"/>
          <p:cNvSpPr txBox="1"/>
          <p:nvPr/>
        </p:nvSpPr>
        <p:spPr>
          <a:xfrm>
            <a:off x="6329082" y="3442447"/>
            <a:ext cx="2205318" cy="2585323"/>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u="sng" dirty="0" smtClean="0">
                <a:solidFill>
                  <a:schemeClr val="tx1">
                    <a:lumMod val="95000"/>
                    <a:lumOff val="5000"/>
                  </a:schemeClr>
                </a:solidFill>
                <a:ea typeface="Times New Roman" panose="02020603050405020304" pitchFamily="18" charset="0"/>
              </a:rPr>
              <a:t>Colorado Examples: </a:t>
            </a:r>
            <a:r>
              <a:rPr lang="en-US" dirty="0" smtClean="0">
                <a:solidFill>
                  <a:schemeClr val="tx1">
                    <a:lumMod val="95000"/>
                    <a:lumOff val="5000"/>
                  </a:schemeClr>
                </a:solidFill>
                <a:ea typeface="Times New Roman" panose="02020603050405020304" pitchFamily="18" charset="0"/>
              </a:rPr>
              <a:t>pikeminnow (pictured left), </a:t>
            </a:r>
            <a:r>
              <a:rPr lang="en-US" dirty="0">
                <a:solidFill>
                  <a:schemeClr val="tx1">
                    <a:lumMod val="95000"/>
                    <a:lumOff val="5000"/>
                  </a:schemeClr>
                </a:solidFill>
                <a:ea typeface="Times New Roman" panose="02020603050405020304" pitchFamily="18" charset="0"/>
              </a:rPr>
              <a:t>humpback chub and razorback </a:t>
            </a:r>
            <a:r>
              <a:rPr lang="en-US" dirty="0" smtClean="0">
                <a:solidFill>
                  <a:schemeClr val="tx1">
                    <a:lumMod val="95000"/>
                    <a:lumOff val="5000"/>
                  </a:schemeClr>
                </a:solidFill>
                <a:ea typeface="Times New Roman" panose="02020603050405020304" pitchFamily="18" charset="0"/>
              </a:rPr>
              <a:t>sucker</a:t>
            </a:r>
            <a:endParaRPr lang="en-US" dirty="0">
              <a:solidFill>
                <a:schemeClr val="tx1">
                  <a:lumMod val="95000"/>
                  <a:lumOff val="5000"/>
                </a:schemeClr>
              </a:solidFill>
            </a:endParaRPr>
          </a:p>
          <a:p>
            <a:endParaRPr lang="en-US" dirty="0"/>
          </a:p>
        </p:txBody>
      </p:sp>
    </p:spTree>
    <p:extLst>
      <p:ext uri="{BB962C8B-B14F-4D97-AF65-F5344CB8AC3E}">
        <p14:creationId xmlns:p14="http://schemas.microsoft.com/office/powerpoint/2010/main" val="412517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2FEA-9A08-434C-9370-5985D6FA286C}"/>
              </a:ext>
            </a:extLst>
          </p:cNvPr>
          <p:cNvSpPr>
            <a:spLocks noGrp="1"/>
          </p:cNvSpPr>
          <p:nvPr>
            <p:ph type="title"/>
          </p:nvPr>
        </p:nvSpPr>
        <p:spPr/>
        <p:txBody>
          <a:bodyPr/>
          <a:lstStyle/>
          <a:p>
            <a:pPr algn="ctr"/>
            <a:r>
              <a:rPr lang="en-US" dirty="0" smtClean="0"/>
              <a:t>Extinct </a:t>
            </a:r>
            <a:r>
              <a:rPr lang="en-US" dirty="0"/>
              <a:t>Species</a:t>
            </a:r>
          </a:p>
        </p:txBody>
      </p:sp>
      <p:sp>
        <p:nvSpPr>
          <p:cNvPr id="3" name="Content Placeholder 2">
            <a:extLst>
              <a:ext uri="{FF2B5EF4-FFF2-40B4-BE49-F238E27FC236}">
                <a16:creationId xmlns:a16="http://schemas.microsoft.com/office/drawing/2014/main" id="{0CE7A6B2-4592-4B2D-933A-2B09DE742BA9}"/>
              </a:ext>
            </a:extLst>
          </p:cNvPr>
          <p:cNvSpPr>
            <a:spLocks noGrp="1"/>
          </p:cNvSpPr>
          <p:nvPr>
            <p:ph idx="1"/>
          </p:nvPr>
        </p:nvSpPr>
        <p:spPr>
          <a:xfrm>
            <a:off x="1942415" y="1524000"/>
            <a:ext cx="6591985" cy="3777622"/>
          </a:xfrm>
        </p:spPr>
        <p:txBody>
          <a:bodyPr>
            <a:normAutofit/>
          </a:bodyPr>
          <a:lstStyle/>
          <a:p>
            <a:pPr>
              <a:buFont typeface="Arial" panose="020B0604020202020204" pitchFamily="34" charset="0"/>
              <a:buChar char="•"/>
            </a:pPr>
            <a:r>
              <a:rPr lang="en-US" sz="1800" b="1" u="sng" dirty="0">
                <a:solidFill>
                  <a:schemeClr val="tx1">
                    <a:lumMod val="95000"/>
                    <a:lumOff val="5000"/>
                  </a:schemeClr>
                </a:solidFill>
                <a:effectLst/>
                <a:ea typeface="Times New Roman" panose="02020603050405020304" pitchFamily="18" charset="0"/>
              </a:rPr>
              <a:t>Extinction</a:t>
            </a:r>
            <a:r>
              <a:rPr lang="en-US" sz="1800" dirty="0">
                <a:solidFill>
                  <a:schemeClr val="tx1">
                    <a:lumMod val="95000"/>
                    <a:lumOff val="5000"/>
                  </a:schemeClr>
                </a:solidFill>
                <a:effectLst/>
                <a:ea typeface="Times New Roman" panose="02020603050405020304" pitchFamily="18" charset="0"/>
              </a:rPr>
              <a:t> – </a:t>
            </a:r>
            <a:r>
              <a:rPr lang="en-US" sz="1800" dirty="0" smtClean="0">
                <a:solidFill>
                  <a:schemeClr val="tx1">
                    <a:lumMod val="95000"/>
                    <a:lumOff val="5000"/>
                  </a:schemeClr>
                </a:solidFill>
                <a:effectLst/>
                <a:ea typeface="Times New Roman" panose="02020603050405020304" pitchFamily="18" charset="0"/>
              </a:rPr>
              <a:t>when no living members of a species remain </a:t>
            </a:r>
            <a:r>
              <a:rPr lang="en-US" sz="1800" dirty="0">
                <a:solidFill>
                  <a:schemeClr val="tx1">
                    <a:lumMod val="95000"/>
                    <a:lumOff val="5000"/>
                  </a:schemeClr>
                </a:solidFill>
                <a:effectLst/>
                <a:ea typeface="Times New Roman" panose="02020603050405020304" pitchFamily="18" charset="0"/>
              </a:rPr>
              <a:t>anywhere on the </a:t>
            </a:r>
            <a:r>
              <a:rPr lang="en-US" sz="1800" dirty="0" smtClean="0">
                <a:solidFill>
                  <a:schemeClr val="tx1">
                    <a:lumMod val="95000"/>
                    <a:lumOff val="5000"/>
                  </a:schemeClr>
                </a:solidFill>
                <a:effectLst/>
                <a:ea typeface="Times New Roman" panose="02020603050405020304" pitchFamily="18" charset="0"/>
              </a:rPr>
              <a:t>planet</a:t>
            </a:r>
            <a:endParaRPr lang="en-US" dirty="0">
              <a:solidFill>
                <a:schemeClr val="tx1">
                  <a:lumMod val="95000"/>
                  <a:lumOff val="5000"/>
                </a:schemeClr>
              </a:solidFill>
              <a:ea typeface="Times New Roman" panose="02020603050405020304" pitchFamily="18" charset="0"/>
            </a:endParaRPr>
          </a:p>
          <a:p>
            <a:pPr>
              <a:buFont typeface="Arial" panose="020B0604020202020204" pitchFamily="34" charset="0"/>
              <a:buChar char="•"/>
            </a:pPr>
            <a:r>
              <a:rPr lang="en-US" sz="1800" dirty="0" smtClean="0">
                <a:solidFill>
                  <a:schemeClr val="tx1">
                    <a:lumMod val="95000"/>
                    <a:lumOff val="5000"/>
                  </a:schemeClr>
                </a:solidFill>
                <a:effectLst/>
                <a:ea typeface="Times New Roman" panose="02020603050405020304" pitchFamily="18" charset="0"/>
              </a:rPr>
              <a:t>Caused by:</a:t>
            </a:r>
          </a:p>
          <a:p>
            <a:pPr lvl="1">
              <a:buFont typeface="Arial" panose="020B0604020202020204" pitchFamily="34" charset="0"/>
              <a:buChar char="•"/>
            </a:pPr>
            <a:r>
              <a:rPr lang="en-US" u="sng" dirty="0" smtClean="0">
                <a:solidFill>
                  <a:schemeClr val="tx1">
                    <a:lumMod val="95000"/>
                    <a:lumOff val="5000"/>
                  </a:schemeClr>
                </a:solidFill>
                <a:effectLst/>
                <a:ea typeface="Times New Roman" panose="02020603050405020304" pitchFamily="18" charset="0"/>
              </a:rPr>
              <a:t>Environmental changes</a:t>
            </a:r>
            <a:r>
              <a:rPr lang="en-US" dirty="0" smtClean="0">
                <a:solidFill>
                  <a:schemeClr val="tx1">
                    <a:lumMod val="95000"/>
                    <a:lumOff val="5000"/>
                  </a:schemeClr>
                </a:solidFill>
                <a:effectLst/>
                <a:ea typeface="Times New Roman" panose="02020603050405020304" pitchFamily="18" charset="0"/>
              </a:rPr>
              <a:t>: habitat </a:t>
            </a:r>
            <a:r>
              <a:rPr lang="en-US" dirty="0">
                <a:solidFill>
                  <a:schemeClr val="tx1">
                    <a:lumMod val="95000"/>
                    <a:lumOff val="5000"/>
                  </a:schemeClr>
                </a:solidFill>
                <a:effectLst/>
                <a:ea typeface="Times New Roman" panose="02020603050405020304" pitchFamily="18" charset="0"/>
              </a:rPr>
              <a:t>fragmentation, </a:t>
            </a:r>
            <a:r>
              <a:rPr lang="en-US" dirty="0" smtClean="0">
                <a:solidFill>
                  <a:schemeClr val="tx1">
                    <a:lumMod val="95000"/>
                    <a:lumOff val="5000"/>
                  </a:schemeClr>
                </a:solidFill>
                <a:effectLst/>
                <a:ea typeface="Times New Roman" panose="02020603050405020304" pitchFamily="18" charset="0"/>
              </a:rPr>
              <a:t>climate </a:t>
            </a:r>
            <a:r>
              <a:rPr lang="en-US" dirty="0">
                <a:solidFill>
                  <a:schemeClr val="tx1">
                    <a:lumMod val="95000"/>
                    <a:lumOff val="5000"/>
                  </a:schemeClr>
                </a:solidFill>
                <a:effectLst/>
                <a:ea typeface="Times New Roman" panose="02020603050405020304" pitchFamily="18" charset="0"/>
              </a:rPr>
              <a:t>change, natural disaster, </a:t>
            </a:r>
            <a:r>
              <a:rPr lang="en-US" dirty="0" smtClean="0">
                <a:solidFill>
                  <a:schemeClr val="tx1">
                    <a:lumMod val="95000"/>
                    <a:lumOff val="5000"/>
                  </a:schemeClr>
                </a:solidFill>
                <a:effectLst/>
                <a:ea typeface="Times New Roman" panose="02020603050405020304" pitchFamily="18" charset="0"/>
              </a:rPr>
              <a:t>overexploitation</a:t>
            </a:r>
            <a:r>
              <a:rPr lang="en-US" dirty="0">
                <a:solidFill>
                  <a:schemeClr val="tx1">
                    <a:lumMod val="95000"/>
                    <a:lumOff val="5000"/>
                  </a:schemeClr>
                </a:solidFill>
                <a:effectLst/>
                <a:ea typeface="Times New Roman" panose="02020603050405020304" pitchFamily="18" charset="0"/>
              </a:rPr>
              <a:t> </a:t>
            </a:r>
            <a:r>
              <a:rPr lang="en-US" dirty="0" smtClean="0">
                <a:solidFill>
                  <a:schemeClr val="tx1">
                    <a:lumMod val="95000"/>
                    <a:lumOff val="5000"/>
                  </a:schemeClr>
                </a:solidFill>
                <a:effectLst/>
                <a:ea typeface="Times New Roman" panose="02020603050405020304" pitchFamily="18" charset="0"/>
              </a:rPr>
              <a:t>by humans</a:t>
            </a:r>
          </a:p>
          <a:p>
            <a:pPr lvl="1">
              <a:buFont typeface="Arial" panose="020B0604020202020204" pitchFamily="34" charset="0"/>
              <a:buChar char="•"/>
            </a:pPr>
            <a:r>
              <a:rPr lang="en-US" u="sng" dirty="0" smtClean="0">
                <a:solidFill>
                  <a:schemeClr val="tx1">
                    <a:lumMod val="95000"/>
                    <a:lumOff val="5000"/>
                  </a:schemeClr>
                </a:solidFill>
                <a:effectLst/>
                <a:ea typeface="Times New Roman" panose="02020603050405020304" pitchFamily="18" charset="0"/>
              </a:rPr>
              <a:t>Evolutionary changes</a:t>
            </a:r>
            <a:r>
              <a:rPr lang="en-US" dirty="0" smtClean="0">
                <a:solidFill>
                  <a:schemeClr val="tx1">
                    <a:lumMod val="95000"/>
                    <a:lumOff val="5000"/>
                  </a:schemeClr>
                </a:solidFill>
                <a:effectLst/>
                <a:ea typeface="Times New Roman" panose="02020603050405020304" pitchFamily="18" charset="0"/>
              </a:rPr>
              <a:t>: genetic </a:t>
            </a:r>
            <a:r>
              <a:rPr lang="en-US" dirty="0">
                <a:solidFill>
                  <a:schemeClr val="tx1">
                    <a:lumMod val="95000"/>
                    <a:lumOff val="5000"/>
                  </a:schemeClr>
                </a:solidFill>
                <a:effectLst/>
                <a:ea typeface="Times New Roman" panose="02020603050405020304" pitchFamily="18" charset="0"/>
              </a:rPr>
              <a:t>inbreeding, poor reproduction, decline in </a:t>
            </a:r>
            <a:r>
              <a:rPr lang="en-US" dirty="0" smtClean="0">
                <a:solidFill>
                  <a:schemeClr val="tx1">
                    <a:lumMod val="95000"/>
                    <a:lumOff val="5000"/>
                  </a:schemeClr>
                </a:solidFill>
                <a:effectLst/>
                <a:ea typeface="Times New Roman" panose="02020603050405020304" pitchFamily="18" charset="0"/>
              </a:rPr>
              <a:t>population </a:t>
            </a:r>
            <a:endParaRPr lang="en-US" dirty="0">
              <a:solidFill>
                <a:schemeClr val="tx1">
                  <a:lumMod val="95000"/>
                  <a:lumOff val="5000"/>
                </a:schemeClr>
              </a:solidFill>
              <a:effectLst/>
              <a:ea typeface="Times New Roman" panose="02020603050405020304" pitchFamily="18" charset="0"/>
            </a:endParaRP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823" y="3974418"/>
            <a:ext cx="5289177" cy="2367537"/>
          </a:xfrm>
          <a:prstGeom prst="rect">
            <a:avLst/>
          </a:prstGeom>
        </p:spPr>
      </p:pic>
    </p:spTree>
    <p:extLst>
      <p:ext uri="{BB962C8B-B14F-4D97-AF65-F5344CB8AC3E}">
        <p14:creationId xmlns:p14="http://schemas.microsoft.com/office/powerpoint/2010/main" val="91878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Fish Stocking</a:t>
            </a:r>
            <a:endParaRPr lang="en-US" dirty="0"/>
          </a:p>
        </p:txBody>
      </p:sp>
      <p:sp>
        <p:nvSpPr>
          <p:cNvPr id="3" name="Content Placeholder 2"/>
          <p:cNvSpPr>
            <a:spLocks noGrp="1"/>
          </p:cNvSpPr>
          <p:nvPr>
            <p:ph idx="1"/>
          </p:nvPr>
        </p:nvSpPr>
        <p:spPr>
          <a:xfrm>
            <a:off x="1942415" y="1436915"/>
            <a:ext cx="6591985" cy="2792186"/>
          </a:xfrm>
        </p:spPr>
        <p:txBody>
          <a:bodyPr>
            <a:normAutofit/>
          </a:bodyPr>
          <a:lstStyle/>
          <a:p>
            <a:pPr>
              <a:buFont typeface="Arial" panose="020B0604020202020204" pitchFamily="34" charset="0"/>
              <a:buChar char="•"/>
            </a:pPr>
            <a:r>
              <a:rPr lang="en-US" dirty="0" smtClean="0">
                <a:solidFill>
                  <a:schemeClr val="tx1">
                    <a:lumMod val="95000"/>
                    <a:lumOff val="5000"/>
                  </a:schemeClr>
                </a:solidFill>
              </a:rPr>
              <a:t>Not enough fish produced naturally to support anglers and natural habitats</a:t>
            </a:r>
          </a:p>
          <a:p>
            <a:pPr lvl="1">
              <a:buFont typeface="Arial" panose="020B0604020202020204" pitchFamily="34" charset="0"/>
              <a:buChar char="•"/>
            </a:pPr>
            <a:r>
              <a:rPr lang="en-US" dirty="0" smtClean="0">
                <a:solidFill>
                  <a:schemeClr val="tx1">
                    <a:lumMod val="95000"/>
                    <a:lumOff val="5000"/>
                  </a:schemeClr>
                </a:solidFill>
              </a:rPr>
              <a:t>Habitat loss/degradation</a:t>
            </a:r>
            <a:endParaRPr lang="en-US" dirty="0">
              <a:solidFill>
                <a:schemeClr val="tx1">
                  <a:lumMod val="95000"/>
                  <a:lumOff val="5000"/>
                </a:schemeClr>
              </a:solidFill>
            </a:endParaRPr>
          </a:p>
          <a:p>
            <a:pPr>
              <a:buFont typeface="Arial" panose="020B0604020202020204" pitchFamily="34" charset="0"/>
              <a:buChar char="•"/>
            </a:pPr>
            <a:r>
              <a:rPr lang="en-US" dirty="0" smtClean="0">
                <a:solidFill>
                  <a:schemeClr val="tx1">
                    <a:lumMod val="95000"/>
                    <a:lumOff val="5000"/>
                  </a:schemeClr>
                </a:solidFill>
              </a:rPr>
              <a:t>CPWs owns </a:t>
            </a:r>
            <a:r>
              <a:rPr lang="en-US" dirty="0">
                <a:solidFill>
                  <a:schemeClr val="tx1">
                    <a:lumMod val="95000"/>
                    <a:lumOff val="5000"/>
                  </a:schemeClr>
                </a:solidFill>
              </a:rPr>
              <a:t>and </a:t>
            </a:r>
            <a:r>
              <a:rPr lang="en-US" dirty="0" smtClean="0">
                <a:solidFill>
                  <a:schemeClr val="tx1">
                    <a:lumMod val="95000"/>
                    <a:lumOff val="5000"/>
                  </a:schemeClr>
                </a:solidFill>
              </a:rPr>
              <a:t>operates </a:t>
            </a:r>
            <a:r>
              <a:rPr lang="en-US" dirty="0">
                <a:solidFill>
                  <a:schemeClr val="tx1">
                    <a:lumMod val="95000"/>
                    <a:lumOff val="5000"/>
                  </a:schemeClr>
                </a:solidFill>
              </a:rPr>
              <a:t>19 </a:t>
            </a:r>
            <a:r>
              <a:rPr lang="en-US" dirty="0" smtClean="0">
                <a:solidFill>
                  <a:schemeClr val="tx1">
                    <a:lumMod val="95000"/>
                    <a:lumOff val="5000"/>
                  </a:schemeClr>
                </a:solidFill>
              </a:rPr>
              <a:t>hatcheries </a:t>
            </a:r>
          </a:p>
          <a:p>
            <a:pPr lvl="1">
              <a:buFont typeface="Arial" panose="020B0604020202020204" pitchFamily="34" charset="0"/>
              <a:buChar char="•"/>
            </a:pPr>
            <a:r>
              <a:rPr lang="en-US" dirty="0" smtClean="0">
                <a:solidFill>
                  <a:schemeClr val="tx1">
                    <a:lumMod val="95000"/>
                    <a:lumOff val="5000"/>
                  </a:schemeClr>
                </a:solidFill>
              </a:rPr>
              <a:t>Breed</a:t>
            </a:r>
            <a:r>
              <a:rPr lang="en-US" dirty="0">
                <a:solidFill>
                  <a:schemeClr val="tx1">
                    <a:lumMod val="95000"/>
                    <a:lumOff val="5000"/>
                  </a:schemeClr>
                </a:solidFill>
              </a:rPr>
              <a:t>, hatch, rear and stock over 90 million fish per </a:t>
            </a:r>
            <a:r>
              <a:rPr lang="en-US" dirty="0" smtClean="0">
                <a:solidFill>
                  <a:schemeClr val="tx1">
                    <a:lumMod val="95000"/>
                    <a:lumOff val="5000"/>
                  </a:schemeClr>
                </a:solidFill>
              </a:rPr>
              <a:t>year</a:t>
            </a:r>
          </a:p>
          <a:p>
            <a:pPr lvl="1">
              <a:buFont typeface="Arial" panose="020B0604020202020204" pitchFamily="34" charset="0"/>
              <a:buChar char="•"/>
            </a:pPr>
            <a:r>
              <a:rPr lang="en-US" dirty="0" smtClean="0">
                <a:solidFill>
                  <a:schemeClr val="tx1">
                    <a:lumMod val="95000"/>
                    <a:lumOff val="5000"/>
                  </a:schemeClr>
                </a:solidFill>
              </a:rPr>
              <a:t>Mostly cool water fish, but some warm water fish</a:t>
            </a:r>
          </a:p>
          <a:p>
            <a:pPr lvl="1"/>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421" y="3690257"/>
            <a:ext cx="3795269" cy="2731627"/>
          </a:xfrm>
          <a:prstGeom prst="rect">
            <a:avLst/>
          </a:prstGeom>
        </p:spPr>
      </p:pic>
      <p:sp>
        <p:nvSpPr>
          <p:cNvPr id="6" name="TextBox 5"/>
          <p:cNvSpPr txBox="1"/>
          <p:nvPr/>
        </p:nvSpPr>
        <p:spPr>
          <a:xfrm>
            <a:off x="6239696" y="3690257"/>
            <a:ext cx="1864398" cy="1477328"/>
          </a:xfrm>
          <a:prstGeom prst="rect">
            <a:avLst/>
          </a:prstGeom>
          <a:noFill/>
        </p:spPr>
        <p:txBody>
          <a:bodyPr wrap="square" rtlCol="0">
            <a:spAutoFit/>
          </a:bodyPr>
          <a:lstStyle/>
          <a:p>
            <a:pPr marL="342900" lvl="0" indent="-342900">
              <a:spcBef>
                <a:spcPts val="1000"/>
              </a:spcBef>
              <a:buClr>
                <a:srgbClr val="A53010"/>
              </a:buClr>
              <a:buFont typeface="Arial" panose="020B0604020202020204" pitchFamily="34" charset="0"/>
              <a:buChar char="•"/>
            </a:pPr>
            <a:r>
              <a:rPr lang="en-US" dirty="0">
                <a:solidFill>
                  <a:schemeClr val="tx1">
                    <a:lumMod val="95000"/>
                    <a:lumOff val="5000"/>
                  </a:schemeClr>
                </a:solidFill>
              </a:rPr>
              <a:t>Watch the video on </a:t>
            </a:r>
            <a:r>
              <a:rPr lang="en-US" dirty="0">
                <a:solidFill>
                  <a:prstClr val="black">
                    <a:lumMod val="75000"/>
                    <a:lumOff val="25000"/>
                  </a:prstClr>
                </a:solidFill>
                <a:hlinkClick r:id="rId4"/>
              </a:rPr>
              <a:t>CPW Fish Hatcheries</a:t>
            </a:r>
            <a:endParaRPr lang="en-US"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172000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Fish Stocking (</a:t>
            </a:r>
            <a:r>
              <a:rPr lang="en-US" sz="1800" dirty="0" smtClean="0"/>
              <a:t>cont.</a:t>
            </a:r>
            <a:r>
              <a:rPr lang="en-US" dirty="0" smtClean="0"/>
              <a:t>)</a:t>
            </a:r>
            <a:endParaRPr lang="en-US" dirty="0"/>
          </a:p>
        </p:txBody>
      </p:sp>
      <p:sp>
        <p:nvSpPr>
          <p:cNvPr id="3" name="Content Placeholder 2"/>
          <p:cNvSpPr>
            <a:spLocks noGrp="1"/>
          </p:cNvSpPr>
          <p:nvPr>
            <p:ph idx="1"/>
          </p:nvPr>
        </p:nvSpPr>
        <p:spPr>
          <a:xfrm>
            <a:off x="1942415" y="1523990"/>
            <a:ext cx="6340973" cy="2438410"/>
          </a:xfrm>
        </p:spPr>
        <p:txBody>
          <a:bodyPr>
            <a:normAutofit/>
          </a:bodyPr>
          <a:lstStyle/>
          <a:p>
            <a:pPr>
              <a:buFont typeface="Arial" panose="020B0604020202020204" pitchFamily="34" charset="0"/>
              <a:buChar char="•"/>
            </a:pPr>
            <a:r>
              <a:rPr lang="en-US" dirty="0" smtClean="0">
                <a:solidFill>
                  <a:schemeClr val="tx1">
                    <a:lumMod val="95000"/>
                    <a:lumOff val="5000"/>
                  </a:schemeClr>
                </a:solidFill>
              </a:rPr>
              <a:t>Not all waterways in Colorado are stocked</a:t>
            </a:r>
          </a:p>
          <a:p>
            <a:pPr>
              <a:buFont typeface="Arial" panose="020B0604020202020204" pitchFamily="34" charset="0"/>
              <a:buChar char="•"/>
            </a:pPr>
            <a:r>
              <a:rPr lang="en-US" dirty="0" smtClean="0">
                <a:solidFill>
                  <a:schemeClr val="tx1">
                    <a:lumMod val="95000"/>
                    <a:lumOff val="5000"/>
                  </a:schemeClr>
                </a:solidFill>
              </a:rPr>
              <a:t>Fish are stocked in areas where there is:</a:t>
            </a:r>
          </a:p>
          <a:p>
            <a:pPr lvl="1">
              <a:buFont typeface="Arial" panose="020B0604020202020204" pitchFamily="34" charset="0"/>
              <a:buChar char="•"/>
            </a:pPr>
            <a:r>
              <a:rPr lang="en-US" dirty="0" smtClean="0">
                <a:solidFill>
                  <a:schemeClr val="tx1">
                    <a:lumMod val="95000"/>
                    <a:lumOff val="5000"/>
                  </a:schemeClr>
                </a:solidFill>
              </a:rPr>
              <a:t>High fishing pressure (lots of anglers)</a:t>
            </a:r>
          </a:p>
          <a:p>
            <a:pPr lvl="1">
              <a:buFont typeface="Arial" panose="020B0604020202020204" pitchFamily="34" charset="0"/>
              <a:buChar char="•"/>
            </a:pPr>
            <a:r>
              <a:rPr lang="en-US" dirty="0" smtClean="0">
                <a:solidFill>
                  <a:schemeClr val="tx1">
                    <a:lumMod val="95000"/>
                    <a:lumOff val="5000"/>
                  </a:schemeClr>
                </a:solidFill>
              </a:rPr>
              <a:t>A natural decline in fish populations</a:t>
            </a:r>
          </a:p>
          <a:p>
            <a:pPr lvl="1">
              <a:buFont typeface="Arial" panose="020B0604020202020204" pitchFamily="34" charset="0"/>
              <a:buChar char="•"/>
            </a:pPr>
            <a:r>
              <a:rPr lang="en-US" dirty="0" smtClean="0">
                <a:solidFill>
                  <a:schemeClr val="tx1">
                    <a:lumMod val="95000"/>
                    <a:lumOff val="5000"/>
                  </a:schemeClr>
                </a:solidFill>
              </a:rPr>
              <a:t>A high loss of fish due to pests and disease</a:t>
            </a:r>
          </a:p>
          <a:p>
            <a:pPr>
              <a:buFont typeface="Arial" panose="020B0604020202020204" pitchFamily="34" charset="0"/>
              <a:buChar char="•"/>
            </a:pPr>
            <a:r>
              <a:rPr lang="en-US" dirty="0" smtClean="0">
                <a:hlinkClick r:id="rId3"/>
              </a:rPr>
              <a:t>Stocking </a:t>
            </a:r>
            <a:r>
              <a:rPr lang="en-US" dirty="0">
                <a:hlinkClick r:id="rId3"/>
              </a:rPr>
              <a:t>Colorado's Mountain Lakes by </a:t>
            </a:r>
            <a:r>
              <a:rPr lang="en-US" dirty="0" smtClean="0">
                <a:hlinkClick r:id="rId3"/>
              </a:rPr>
              <a:t>Plane</a:t>
            </a:r>
            <a:endParaRPr lang="en-US" dirty="0" smtClean="0">
              <a:solidFill>
                <a:schemeClr val="tx1">
                  <a:lumMod val="95000"/>
                  <a:lumOff val="5000"/>
                </a:schemeClr>
              </a:solidFill>
            </a:endParaRPr>
          </a:p>
          <a:p>
            <a:pPr lvl="1"/>
            <a:endParaRPr lang="en-US" dirty="0" smtClean="0"/>
          </a:p>
          <a:p>
            <a:pPr lvl="1"/>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2416" y="4095097"/>
            <a:ext cx="4010149" cy="2256989"/>
          </a:xfrm>
          <a:prstGeom prst="rect">
            <a:avLst/>
          </a:prstGeom>
        </p:spPr>
      </p:pic>
    </p:spTree>
    <p:extLst>
      <p:ext uri="{BB962C8B-B14F-4D97-AF65-F5344CB8AC3E}">
        <p14:creationId xmlns:p14="http://schemas.microsoft.com/office/powerpoint/2010/main" val="195880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Population Censuses</a:t>
            </a:r>
            <a:endParaRPr lang="en-US" dirty="0"/>
          </a:p>
        </p:txBody>
      </p:sp>
      <p:sp>
        <p:nvSpPr>
          <p:cNvPr id="3" name="Content Placeholder 2"/>
          <p:cNvSpPr>
            <a:spLocks noGrp="1"/>
          </p:cNvSpPr>
          <p:nvPr>
            <p:ph idx="1"/>
          </p:nvPr>
        </p:nvSpPr>
        <p:spPr>
          <a:xfrm>
            <a:off x="1942415" y="1398499"/>
            <a:ext cx="6591985" cy="2474254"/>
          </a:xfrm>
        </p:spPr>
        <p:txBody>
          <a:bodyPr/>
          <a:lstStyle/>
          <a:p>
            <a:pPr>
              <a:buFont typeface="Arial" panose="020B0604020202020204" pitchFamily="34" charset="0"/>
              <a:buChar char="•"/>
            </a:pPr>
            <a:r>
              <a:rPr lang="en-US" dirty="0" smtClean="0">
                <a:solidFill>
                  <a:schemeClr val="tx1"/>
                </a:solidFill>
              </a:rPr>
              <a:t>CPW </a:t>
            </a:r>
            <a:r>
              <a:rPr lang="en-US" dirty="0">
                <a:solidFill>
                  <a:schemeClr val="tx1"/>
                </a:solidFill>
              </a:rPr>
              <a:t>conducts hundreds of lakes and streams surveys each </a:t>
            </a:r>
            <a:r>
              <a:rPr lang="en-US" dirty="0" smtClean="0">
                <a:solidFill>
                  <a:schemeClr val="tx1"/>
                </a:solidFill>
              </a:rPr>
              <a:t>year to estimate wild fish populations</a:t>
            </a:r>
          </a:p>
          <a:p>
            <a:pPr lvl="1">
              <a:buFont typeface="Arial" panose="020B0604020202020204" pitchFamily="34" charset="0"/>
              <a:buChar char="•"/>
            </a:pPr>
            <a:r>
              <a:rPr lang="en-US" dirty="0" smtClean="0">
                <a:solidFill>
                  <a:schemeClr val="tx1"/>
                </a:solidFill>
              </a:rPr>
              <a:t>Provides guidance on how many fish to stock</a:t>
            </a:r>
          </a:p>
          <a:p>
            <a:pPr>
              <a:buFont typeface="Arial" panose="020B0604020202020204" pitchFamily="34" charset="0"/>
              <a:buChar char="•"/>
            </a:pPr>
            <a:r>
              <a:rPr lang="en-US" dirty="0" smtClean="0">
                <a:solidFill>
                  <a:schemeClr val="tx1"/>
                </a:solidFill>
              </a:rPr>
              <a:t>Each waterway surveyed every ~1-10 years depending on size and priority </a:t>
            </a:r>
          </a:p>
          <a:p>
            <a:pPr>
              <a:buFont typeface="Arial" panose="020B0604020202020204" pitchFamily="34" charset="0"/>
              <a:buChar char="•"/>
            </a:pPr>
            <a:r>
              <a:rPr lang="en-US" dirty="0" smtClean="0">
                <a:solidFill>
                  <a:schemeClr val="tx1">
                    <a:lumMod val="95000"/>
                    <a:lumOff val="5000"/>
                  </a:schemeClr>
                </a:solidFill>
              </a:rPr>
              <a:t>Determines </a:t>
            </a:r>
            <a:r>
              <a:rPr lang="en-US" dirty="0">
                <a:solidFill>
                  <a:schemeClr val="tx1">
                    <a:lumMod val="95000"/>
                    <a:lumOff val="5000"/>
                  </a:schemeClr>
                </a:solidFill>
              </a:rPr>
              <a:t>abundance, density, and species composition</a:t>
            </a:r>
            <a:endParaRPr lang="en-US" dirty="0" smtClean="0">
              <a:solidFill>
                <a:schemeClr val="tx1">
                  <a:lumMod val="95000"/>
                  <a:lumOff val="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430" y="4022411"/>
            <a:ext cx="4143953" cy="2591162"/>
          </a:xfrm>
          <a:prstGeom prst="rect">
            <a:avLst/>
          </a:prstGeom>
        </p:spPr>
      </p:pic>
    </p:spTree>
    <p:extLst>
      <p:ext uri="{BB962C8B-B14F-4D97-AF65-F5344CB8AC3E}">
        <p14:creationId xmlns:p14="http://schemas.microsoft.com/office/powerpoint/2010/main" val="113296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Electrofishing Methodology</a:t>
            </a:r>
            <a:endParaRPr lang="en-US" dirty="0"/>
          </a:p>
        </p:txBody>
      </p:sp>
      <p:sp>
        <p:nvSpPr>
          <p:cNvPr id="3" name="Content Placeholder 2"/>
          <p:cNvSpPr>
            <a:spLocks noGrp="1"/>
          </p:cNvSpPr>
          <p:nvPr>
            <p:ph idx="1"/>
          </p:nvPr>
        </p:nvSpPr>
        <p:spPr>
          <a:xfrm>
            <a:off x="1942415" y="1452291"/>
            <a:ext cx="6591985" cy="3777622"/>
          </a:xfrm>
        </p:spPr>
        <p:txBody>
          <a:bodyPr>
            <a:normAutofit/>
          </a:bodyPr>
          <a:lstStyle/>
          <a:p>
            <a:pPr>
              <a:buFont typeface="Arial" panose="020B0604020202020204" pitchFamily="34" charset="0"/>
              <a:buChar char="•"/>
            </a:pPr>
            <a:r>
              <a:rPr lang="en-US" dirty="0" smtClean="0">
                <a:solidFill>
                  <a:schemeClr val="tx1">
                    <a:lumMod val="95000"/>
                    <a:lumOff val="5000"/>
                  </a:schemeClr>
                </a:solidFill>
              </a:rPr>
              <a:t>Electricity temporarily stuns </a:t>
            </a:r>
            <a:r>
              <a:rPr lang="en-US" dirty="0">
                <a:solidFill>
                  <a:schemeClr val="tx1">
                    <a:lumMod val="95000"/>
                    <a:lumOff val="5000"/>
                  </a:schemeClr>
                </a:solidFill>
              </a:rPr>
              <a:t>fish </a:t>
            </a:r>
            <a:r>
              <a:rPr lang="en-US" dirty="0" smtClean="0">
                <a:solidFill>
                  <a:schemeClr val="tx1">
                    <a:lumMod val="95000"/>
                    <a:lumOff val="5000"/>
                  </a:schemeClr>
                </a:solidFill>
              </a:rPr>
              <a:t>so they can be caught </a:t>
            </a:r>
          </a:p>
          <a:p>
            <a:pPr>
              <a:buFont typeface="Arial" panose="020B0604020202020204" pitchFamily="34" charset="0"/>
              <a:buChar char="•"/>
            </a:pPr>
            <a:r>
              <a:rPr lang="en-US" dirty="0" smtClean="0">
                <a:solidFill>
                  <a:schemeClr val="tx1">
                    <a:lumMod val="95000"/>
                    <a:lumOff val="5000"/>
                  </a:schemeClr>
                </a:solidFill>
              </a:rPr>
              <a:t>Data is then recorded and fish are released</a:t>
            </a:r>
          </a:p>
          <a:p>
            <a:pPr>
              <a:buFont typeface="Arial" panose="020B0604020202020204" pitchFamily="34" charset="0"/>
              <a:buChar char="•"/>
            </a:pPr>
            <a:r>
              <a:rPr lang="en-US" dirty="0" smtClean="0">
                <a:solidFill>
                  <a:schemeClr val="tx1">
                    <a:lumMod val="95000"/>
                    <a:lumOff val="5000"/>
                  </a:schemeClr>
                </a:solidFill>
              </a:rPr>
              <a:t>Uses 2 electrodes: one positive and one negative</a:t>
            </a:r>
          </a:p>
          <a:p>
            <a:pPr>
              <a:buFont typeface="Arial" panose="020B0604020202020204" pitchFamily="34" charset="0"/>
              <a:buChar char="•"/>
            </a:pPr>
            <a:r>
              <a:rPr lang="en-US" dirty="0" smtClean="0">
                <a:solidFill>
                  <a:schemeClr val="tx1">
                    <a:lumMod val="95000"/>
                    <a:lumOff val="5000"/>
                  </a:schemeClr>
                </a:solidFill>
              </a:rPr>
              <a:t>Three </a:t>
            </a:r>
            <a:r>
              <a:rPr lang="en-US" dirty="0">
                <a:solidFill>
                  <a:schemeClr val="tx1">
                    <a:lumMod val="95000"/>
                    <a:lumOff val="5000"/>
                  </a:schemeClr>
                </a:solidFill>
              </a:rPr>
              <a:t>primary types of </a:t>
            </a:r>
            <a:r>
              <a:rPr lang="en-US" dirty="0" err="1" smtClean="0">
                <a:solidFill>
                  <a:schemeClr val="tx1">
                    <a:lumMod val="95000"/>
                    <a:lumOff val="5000"/>
                  </a:schemeClr>
                </a:solidFill>
              </a:rPr>
              <a:t>electrofishers</a:t>
            </a:r>
            <a:r>
              <a:rPr lang="en-US" dirty="0" smtClean="0">
                <a:solidFill>
                  <a:schemeClr val="tx1">
                    <a:lumMod val="95000"/>
                    <a:lumOff val="5000"/>
                  </a:schemeClr>
                </a:solidFill>
              </a:rPr>
              <a:t>: </a:t>
            </a:r>
          </a:p>
          <a:p>
            <a:pPr lvl="1">
              <a:buFont typeface="Arial" panose="020B0604020202020204" pitchFamily="34" charset="0"/>
              <a:buChar char="•"/>
            </a:pPr>
            <a:r>
              <a:rPr lang="en-US" dirty="0">
                <a:solidFill>
                  <a:schemeClr val="tx1">
                    <a:lumMod val="95000"/>
                    <a:lumOff val="5000"/>
                  </a:schemeClr>
                </a:solidFill>
              </a:rPr>
              <a:t>B</a:t>
            </a:r>
            <a:r>
              <a:rPr lang="en-US" dirty="0" smtClean="0">
                <a:solidFill>
                  <a:schemeClr val="tx1">
                    <a:lumMod val="95000"/>
                    <a:lumOff val="5000"/>
                  </a:schemeClr>
                </a:solidFill>
              </a:rPr>
              <a:t>oat </a:t>
            </a:r>
            <a:r>
              <a:rPr lang="en-US" dirty="0">
                <a:solidFill>
                  <a:schemeClr val="tx1">
                    <a:lumMod val="95000"/>
                    <a:lumOff val="5000"/>
                  </a:schemeClr>
                </a:solidFill>
              </a:rPr>
              <a:t>mounted </a:t>
            </a:r>
            <a:r>
              <a:rPr lang="en-US" dirty="0" smtClean="0">
                <a:solidFill>
                  <a:schemeClr val="tx1">
                    <a:lumMod val="95000"/>
                    <a:lumOff val="5000"/>
                  </a:schemeClr>
                </a:solidFill>
              </a:rPr>
              <a:t>models: for larger reservoirs and rivers</a:t>
            </a:r>
          </a:p>
          <a:p>
            <a:pPr lvl="1">
              <a:buFont typeface="Arial" panose="020B0604020202020204" pitchFamily="34" charset="0"/>
              <a:buChar char="•"/>
            </a:pPr>
            <a:r>
              <a:rPr lang="en-US" dirty="0" smtClean="0">
                <a:solidFill>
                  <a:schemeClr val="tx1">
                    <a:lumMod val="95000"/>
                    <a:lumOff val="5000"/>
                  </a:schemeClr>
                </a:solidFill>
              </a:rPr>
              <a:t>Backpack models: remote locations and small streams</a:t>
            </a:r>
          </a:p>
          <a:p>
            <a:pPr lvl="1">
              <a:buFont typeface="Arial" panose="020B0604020202020204" pitchFamily="34" charset="0"/>
              <a:buChar char="•"/>
            </a:pPr>
            <a:r>
              <a:rPr lang="en-US" dirty="0" smtClean="0">
                <a:solidFill>
                  <a:schemeClr val="tx1">
                    <a:lumMod val="95000"/>
                    <a:lumOff val="5000"/>
                  </a:schemeClr>
                </a:solidFill>
              </a:rPr>
              <a:t>Shore </a:t>
            </a:r>
            <a:r>
              <a:rPr lang="en-US" dirty="0">
                <a:solidFill>
                  <a:schemeClr val="tx1">
                    <a:lumMod val="95000"/>
                    <a:lumOff val="5000"/>
                  </a:schemeClr>
                </a:solidFill>
              </a:rPr>
              <a:t>mounted </a:t>
            </a:r>
            <a:r>
              <a:rPr lang="en-US" dirty="0" smtClean="0"/>
              <a:t>models: medium to large rivers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8947" b="-614"/>
          <a:stretch/>
        </p:blipFill>
        <p:spPr>
          <a:xfrm>
            <a:off x="5127812" y="4256136"/>
            <a:ext cx="3101788" cy="227017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32" t="2800" r="32703" b="-511"/>
          <a:stretch/>
        </p:blipFill>
        <p:spPr>
          <a:xfrm>
            <a:off x="1942415" y="4278138"/>
            <a:ext cx="3119720" cy="2234310"/>
          </a:xfrm>
          <a:prstGeom prst="rect">
            <a:avLst/>
          </a:prstGeom>
        </p:spPr>
      </p:pic>
    </p:spTree>
    <p:extLst>
      <p:ext uri="{BB962C8B-B14F-4D97-AF65-F5344CB8AC3E}">
        <p14:creationId xmlns:p14="http://schemas.microsoft.com/office/powerpoint/2010/main" val="611232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Population Estimates</a:t>
            </a:r>
            <a:endParaRPr lang="en-US" dirty="0"/>
          </a:p>
        </p:txBody>
      </p:sp>
      <p:sp>
        <p:nvSpPr>
          <p:cNvPr id="3" name="Content Placeholder 2"/>
          <p:cNvSpPr>
            <a:spLocks noGrp="1"/>
          </p:cNvSpPr>
          <p:nvPr>
            <p:ph idx="1"/>
          </p:nvPr>
        </p:nvSpPr>
        <p:spPr>
          <a:xfrm>
            <a:off x="1942415" y="1452284"/>
            <a:ext cx="6591985" cy="2043951"/>
          </a:xfrm>
        </p:spPr>
        <p:txBody>
          <a:bodyPr/>
          <a:lstStyle/>
          <a:p>
            <a:pPr>
              <a:buFont typeface="Arial" panose="020B0604020202020204" pitchFamily="34" charset="0"/>
              <a:buChar char="•"/>
            </a:pPr>
            <a:r>
              <a:rPr lang="en-US" dirty="0" smtClean="0">
                <a:solidFill>
                  <a:schemeClr val="tx1">
                    <a:lumMod val="95000"/>
                    <a:lumOff val="5000"/>
                  </a:schemeClr>
                </a:solidFill>
              </a:rPr>
              <a:t>Number and pounds of fish per acre</a:t>
            </a:r>
          </a:p>
          <a:p>
            <a:pPr>
              <a:buFont typeface="Arial" panose="020B0604020202020204" pitchFamily="34" charset="0"/>
              <a:buChar char="•"/>
            </a:pPr>
            <a:r>
              <a:rPr lang="en-US" dirty="0" err="1" smtClean="0">
                <a:solidFill>
                  <a:schemeClr val="tx1">
                    <a:lumMod val="95000"/>
                    <a:lumOff val="5000"/>
                  </a:schemeClr>
                </a:solidFill>
              </a:rPr>
              <a:t>Seber</a:t>
            </a:r>
            <a:r>
              <a:rPr lang="en-US" dirty="0" smtClean="0">
                <a:solidFill>
                  <a:schemeClr val="tx1">
                    <a:lumMod val="95000"/>
                    <a:lumOff val="5000"/>
                  </a:schemeClr>
                </a:solidFill>
              </a:rPr>
              <a:t> and Le </a:t>
            </a:r>
            <a:r>
              <a:rPr lang="en-US" dirty="0" err="1" smtClean="0">
                <a:solidFill>
                  <a:schemeClr val="tx1">
                    <a:lumMod val="95000"/>
                    <a:lumOff val="5000"/>
                  </a:schemeClr>
                </a:solidFill>
              </a:rPr>
              <a:t>Cren</a:t>
            </a:r>
            <a:r>
              <a:rPr lang="en-US" dirty="0" smtClean="0">
                <a:solidFill>
                  <a:schemeClr val="tx1">
                    <a:lumMod val="95000"/>
                    <a:lumOff val="5000"/>
                  </a:schemeClr>
                </a:solidFill>
              </a:rPr>
              <a:t> two-pass population estimate:</a:t>
            </a:r>
          </a:p>
          <a:p>
            <a:pPr lvl="1">
              <a:buFont typeface="Arial" panose="020B0604020202020204" pitchFamily="34" charset="0"/>
              <a:buChar char="•"/>
            </a:pPr>
            <a:r>
              <a:rPr lang="en-US" dirty="0" smtClean="0">
                <a:solidFill>
                  <a:schemeClr val="tx1">
                    <a:lumMod val="95000"/>
                    <a:lumOff val="5000"/>
                  </a:schemeClr>
                </a:solidFill>
              </a:rPr>
              <a:t>Fish captured </a:t>
            </a:r>
            <a:r>
              <a:rPr lang="en-US" dirty="0">
                <a:solidFill>
                  <a:schemeClr val="tx1">
                    <a:lumMod val="95000"/>
                    <a:lumOff val="5000"/>
                  </a:schemeClr>
                </a:solidFill>
              </a:rPr>
              <a:t>and removed during two </a:t>
            </a:r>
            <a:r>
              <a:rPr lang="en-US" dirty="0" smtClean="0">
                <a:solidFill>
                  <a:schemeClr val="tx1">
                    <a:lumMod val="95000"/>
                    <a:lumOff val="5000"/>
                  </a:schemeClr>
                </a:solidFill>
              </a:rPr>
              <a:t>sessions</a:t>
            </a:r>
            <a:endParaRPr lang="en-US" dirty="0">
              <a:solidFill>
                <a:schemeClr val="tx1">
                  <a:lumMod val="95000"/>
                  <a:lumOff val="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003" y="2733174"/>
            <a:ext cx="5449334" cy="3521108"/>
          </a:xfrm>
          <a:prstGeom prst="rect">
            <a:avLst/>
          </a:prstGeom>
        </p:spPr>
      </p:pic>
    </p:spTree>
    <p:extLst>
      <p:ext uri="{BB962C8B-B14F-4D97-AF65-F5344CB8AC3E}">
        <p14:creationId xmlns:p14="http://schemas.microsoft.com/office/powerpoint/2010/main" val="393244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Colorado Parks &amp; </a:t>
            </a:r>
            <a:r>
              <a:rPr lang="en-US" dirty="0" smtClean="0"/>
              <a:t>Wildlife: </a:t>
            </a:r>
            <a:r>
              <a:rPr lang="en-US" dirty="0"/>
              <a:t>Mission</a:t>
            </a:r>
          </a:p>
        </p:txBody>
      </p:sp>
      <p:sp>
        <p:nvSpPr>
          <p:cNvPr id="3" name="Content Placeholder 2"/>
          <p:cNvSpPr>
            <a:spLocks noGrp="1"/>
          </p:cNvSpPr>
          <p:nvPr>
            <p:ph idx="1"/>
          </p:nvPr>
        </p:nvSpPr>
        <p:spPr>
          <a:xfrm>
            <a:off x="2138364" y="2133599"/>
            <a:ext cx="4376742" cy="3728357"/>
          </a:xfrm>
        </p:spPr>
        <p:txBody>
          <a:bodyPr>
            <a:normAutofit lnSpcReduction="10000"/>
          </a:bodyPr>
          <a:lstStyle/>
          <a:p>
            <a:pPr>
              <a:spcAft>
                <a:spcPts val="1200"/>
              </a:spcAft>
              <a:buFont typeface="Arial" panose="020B0604020202020204" pitchFamily="34" charset="0"/>
              <a:buChar char="•"/>
            </a:pPr>
            <a:r>
              <a:rPr lang="en-US" dirty="0">
                <a:solidFill>
                  <a:schemeClr val="tx1">
                    <a:lumMod val="95000"/>
                    <a:lumOff val="5000"/>
                  </a:schemeClr>
                </a:solidFill>
              </a:rPr>
              <a:t>To perpetuate the wildlife resources of the </a:t>
            </a:r>
            <a:r>
              <a:rPr lang="en-US" dirty="0" smtClean="0">
                <a:solidFill>
                  <a:schemeClr val="tx1">
                    <a:lumMod val="95000"/>
                    <a:lumOff val="5000"/>
                  </a:schemeClr>
                </a:solidFill>
              </a:rPr>
              <a:t>state</a:t>
            </a:r>
            <a:endParaRPr lang="en-US" dirty="0">
              <a:solidFill>
                <a:schemeClr val="tx1">
                  <a:lumMod val="95000"/>
                  <a:lumOff val="5000"/>
                </a:schemeClr>
              </a:solidFill>
            </a:endParaRPr>
          </a:p>
          <a:p>
            <a:pPr>
              <a:spcAft>
                <a:spcPts val="1200"/>
              </a:spcAft>
              <a:buFont typeface="Arial" panose="020B0604020202020204" pitchFamily="34" charset="0"/>
              <a:buChar char="•"/>
            </a:pPr>
            <a:r>
              <a:rPr lang="en-US" dirty="0">
                <a:solidFill>
                  <a:schemeClr val="tx1">
                    <a:lumMod val="95000"/>
                    <a:lumOff val="5000"/>
                  </a:schemeClr>
                </a:solidFill>
              </a:rPr>
              <a:t>To provide a quality state parks system </a:t>
            </a:r>
          </a:p>
          <a:p>
            <a:pPr>
              <a:spcAft>
                <a:spcPts val="1200"/>
              </a:spcAft>
              <a:buFont typeface="Arial" panose="020B0604020202020204" pitchFamily="34" charset="0"/>
              <a:buChar char="•"/>
            </a:pPr>
            <a:r>
              <a:rPr lang="en-US" dirty="0">
                <a:solidFill>
                  <a:schemeClr val="tx1">
                    <a:lumMod val="95000"/>
                    <a:lumOff val="5000"/>
                  </a:schemeClr>
                </a:solidFill>
              </a:rPr>
              <a:t>To provide enjoyable and sustainable outdoor recreational opportunities that educate and inspire current and future generations to serve as active stewards of Colorado’s natural </a:t>
            </a:r>
            <a:r>
              <a:rPr lang="en-US" dirty="0" smtClean="0">
                <a:solidFill>
                  <a:schemeClr val="tx1">
                    <a:lumMod val="95000"/>
                    <a:lumOff val="5000"/>
                  </a:schemeClr>
                </a:solidFill>
              </a:rPr>
              <a:t>resources</a:t>
            </a:r>
          </a:p>
          <a:p>
            <a:pPr>
              <a:buFont typeface="Arial" panose="020B0604020202020204" pitchFamily="34" charset="0"/>
              <a:buChar char="•"/>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100" y="3855354"/>
            <a:ext cx="1892300" cy="1892300"/>
          </a:xfrm>
          <a:prstGeom prst="rect">
            <a:avLst/>
          </a:prstGeom>
        </p:spPr>
      </p:pic>
    </p:spTree>
    <p:extLst>
      <p:ext uri="{BB962C8B-B14F-4D97-AF65-F5344CB8AC3E}">
        <p14:creationId xmlns:p14="http://schemas.microsoft.com/office/powerpoint/2010/main" val="2747584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Seber</a:t>
            </a:r>
            <a:r>
              <a:rPr lang="en-US" dirty="0" smtClean="0"/>
              <a:t> Le </a:t>
            </a:r>
            <a:r>
              <a:rPr lang="en-US" dirty="0" err="1" smtClean="0"/>
              <a:t>Cren</a:t>
            </a:r>
            <a:r>
              <a:rPr lang="en-US" dirty="0" smtClean="0"/>
              <a:t>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6453" y="2617694"/>
            <a:ext cx="6826694" cy="3766040"/>
          </a:xfrm>
        </p:spPr>
      </p:pic>
      <p:sp>
        <p:nvSpPr>
          <p:cNvPr id="5" name="TextBox 4"/>
          <p:cNvSpPr txBox="1"/>
          <p:nvPr/>
        </p:nvSpPr>
        <p:spPr>
          <a:xfrm>
            <a:off x="1945201" y="1407987"/>
            <a:ext cx="6707946" cy="923330"/>
          </a:xfrm>
          <a:prstGeom prst="rect">
            <a:avLst/>
          </a:prstGeom>
          <a:noFill/>
        </p:spPr>
        <p:txBody>
          <a:bodyPr wrap="square" rtlCol="0">
            <a:spAutoFit/>
          </a:bodyPr>
          <a:lstStyle/>
          <a:p>
            <a:r>
              <a:rPr lang="en-US" dirty="0"/>
              <a:t>On the first pass 200 fish were collected and on the second pass 95 fish </a:t>
            </a:r>
            <a:r>
              <a:rPr lang="en-US" dirty="0" smtClean="0"/>
              <a:t>were collected</a:t>
            </a:r>
            <a:r>
              <a:rPr lang="en-US" dirty="0"/>
              <a:t>. </a:t>
            </a:r>
            <a:r>
              <a:rPr lang="en-US" dirty="0" smtClean="0"/>
              <a:t>The population estimate is then between 321 and 441 fish.</a:t>
            </a:r>
            <a:endParaRPr lang="en-US" dirty="0"/>
          </a:p>
        </p:txBody>
      </p:sp>
    </p:spTree>
    <p:extLst>
      <p:ext uri="{BB962C8B-B14F-4D97-AF65-F5344CB8AC3E}">
        <p14:creationId xmlns:p14="http://schemas.microsoft.com/office/powerpoint/2010/main" val="2201885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Length Frequency Distribution</a:t>
            </a:r>
            <a:endParaRPr lang="en-US" dirty="0"/>
          </a:p>
        </p:txBody>
      </p:sp>
      <p:sp>
        <p:nvSpPr>
          <p:cNvPr id="3" name="Content Placeholder 2"/>
          <p:cNvSpPr>
            <a:spLocks noGrp="1"/>
          </p:cNvSpPr>
          <p:nvPr>
            <p:ph idx="1"/>
          </p:nvPr>
        </p:nvSpPr>
        <p:spPr/>
        <p:txBody>
          <a:bodyPr/>
          <a:lstStyle/>
          <a:p>
            <a:r>
              <a:rPr lang="en-US" dirty="0" smtClean="0"/>
              <a:t>Graph of the number of fish collected in each length category</a:t>
            </a:r>
          </a:p>
          <a:p>
            <a:r>
              <a:rPr lang="en-US" dirty="0" smtClean="0"/>
              <a:t>Helpful for determining ages of fish in a population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482" y="3428999"/>
            <a:ext cx="5191850" cy="3200847"/>
          </a:xfrm>
          <a:prstGeom prst="rect">
            <a:avLst/>
          </a:prstGeom>
        </p:spPr>
      </p:pic>
    </p:spTree>
    <p:extLst>
      <p:ext uri="{BB962C8B-B14F-4D97-AF65-F5344CB8AC3E}">
        <p14:creationId xmlns:p14="http://schemas.microsoft.com/office/powerpoint/2010/main" val="26551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Brown Trout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6800" y="2160492"/>
            <a:ext cx="3657600" cy="2743200"/>
          </a:xfrm>
        </p:spPr>
      </p:pic>
      <p:sp>
        <p:nvSpPr>
          <p:cNvPr id="6" name="Content Placeholder 2"/>
          <p:cNvSpPr txBox="1">
            <a:spLocks/>
          </p:cNvSpPr>
          <p:nvPr/>
        </p:nvSpPr>
        <p:spPr>
          <a:xfrm>
            <a:off x="1942415" y="1434353"/>
            <a:ext cx="2808879" cy="4476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2400" b="1" dirty="0" smtClean="0">
              <a:solidFill>
                <a:schemeClr val="tx1">
                  <a:lumMod val="95000"/>
                  <a:lumOff val="5000"/>
                </a:schemeClr>
              </a:solidFill>
            </a:endParaRPr>
          </a:p>
          <a:p>
            <a:pPr marL="0" indent="0" algn="ctr">
              <a:buNone/>
            </a:pPr>
            <a:r>
              <a:rPr lang="en-US" sz="2400" b="1" dirty="0" smtClean="0">
                <a:solidFill>
                  <a:schemeClr val="tx1">
                    <a:lumMod val="95000"/>
                    <a:lumOff val="5000"/>
                  </a:schemeClr>
                </a:solidFill>
              </a:rPr>
              <a:t>Fact Sheet</a:t>
            </a:r>
            <a:endParaRPr lang="en-US" sz="2000" b="1" dirty="0" smtClean="0">
              <a:solidFill>
                <a:schemeClr val="tx1">
                  <a:lumMod val="95000"/>
                  <a:lumOff val="5000"/>
                </a:schemeClr>
              </a:solidFill>
            </a:endParaRPr>
          </a:p>
          <a:p>
            <a:pPr>
              <a:buFont typeface="Wingdings" panose="05000000000000000000" pitchFamily="2" charset="2"/>
              <a:buChar char="§"/>
            </a:pPr>
            <a:r>
              <a:rPr lang="en-US" u="sng" dirty="0" smtClean="0">
                <a:solidFill>
                  <a:schemeClr val="tx1">
                    <a:lumMod val="95000"/>
                    <a:lumOff val="5000"/>
                  </a:schemeClr>
                </a:solidFill>
              </a:rPr>
              <a:t>Appearance</a:t>
            </a:r>
            <a:r>
              <a:rPr lang="en-US" dirty="0" smtClean="0">
                <a:solidFill>
                  <a:schemeClr val="tx1">
                    <a:lumMod val="95000"/>
                    <a:lumOff val="5000"/>
                  </a:schemeClr>
                </a:solidFill>
              </a:rPr>
              <a:t>: light brown with silvery sides and black spots on back</a:t>
            </a:r>
          </a:p>
          <a:p>
            <a:pPr>
              <a:buFont typeface="Wingdings" panose="05000000000000000000" pitchFamily="2" charset="2"/>
              <a:buChar char="§"/>
            </a:pPr>
            <a:r>
              <a:rPr lang="en-US" u="sng" dirty="0" smtClean="0">
                <a:solidFill>
                  <a:schemeClr val="tx1">
                    <a:lumMod val="95000"/>
                    <a:lumOff val="5000"/>
                  </a:schemeClr>
                </a:solidFill>
              </a:rPr>
              <a:t>Habitat</a:t>
            </a:r>
            <a:r>
              <a:rPr lang="en-US" dirty="0" smtClean="0">
                <a:solidFill>
                  <a:schemeClr val="tx1">
                    <a:lumMod val="95000"/>
                    <a:lumOff val="5000"/>
                  </a:schemeClr>
                </a:solidFill>
              </a:rPr>
              <a:t>: cold water habitats everywhere from high mountain streams to broad rivers flowing on the plains</a:t>
            </a:r>
          </a:p>
          <a:p>
            <a:pPr marL="0" indent="0">
              <a:buNone/>
            </a:pPr>
            <a:endParaRPr lang="en-US" dirty="0" smtClean="0">
              <a:solidFill>
                <a:schemeClr val="tx1">
                  <a:lumMod val="95000"/>
                  <a:lumOff val="5000"/>
                </a:schemeClr>
              </a:solidFill>
            </a:endParaRPr>
          </a:p>
        </p:txBody>
      </p:sp>
    </p:spTree>
    <p:extLst>
      <p:ext uri="{BB962C8B-B14F-4D97-AF65-F5344CB8AC3E}">
        <p14:creationId xmlns:p14="http://schemas.microsoft.com/office/powerpoint/2010/main" val="3379749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Cutthroat Trout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8104" y="1434353"/>
            <a:ext cx="2492187" cy="249218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612" y="4081929"/>
            <a:ext cx="3101788" cy="2067859"/>
          </a:xfrm>
          <a:prstGeom prst="rect">
            <a:avLst/>
          </a:prstGeom>
        </p:spPr>
      </p:pic>
      <p:sp>
        <p:nvSpPr>
          <p:cNvPr id="6" name="Content Placeholder 2"/>
          <p:cNvSpPr txBox="1">
            <a:spLocks/>
          </p:cNvSpPr>
          <p:nvPr/>
        </p:nvSpPr>
        <p:spPr>
          <a:xfrm>
            <a:off x="1942415" y="1434353"/>
            <a:ext cx="2808879" cy="4476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2400" b="1" dirty="0" smtClean="0">
              <a:solidFill>
                <a:schemeClr val="tx1">
                  <a:lumMod val="95000"/>
                  <a:lumOff val="5000"/>
                </a:schemeClr>
              </a:solidFill>
            </a:endParaRPr>
          </a:p>
          <a:p>
            <a:pPr marL="0" indent="0" algn="ctr">
              <a:buNone/>
            </a:pPr>
            <a:r>
              <a:rPr lang="en-US" sz="2400" b="1" dirty="0" smtClean="0">
                <a:solidFill>
                  <a:schemeClr val="tx1">
                    <a:lumMod val="95000"/>
                    <a:lumOff val="5000"/>
                  </a:schemeClr>
                </a:solidFill>
              </a:rPr>
              <a:t>Fact Sheet</a:t>
            </a:r>
            <a:endParaRPr lang="en-US" sz="2000" b="1" dirty="0" smtClean="0">
              <a:solidFill>
                <a:schemeClr val="tx1">
                  <a:lumMod val="95000"/>
                  <a:lumOff val="5000"/>
                </a:schemeClr>
              </a:solidFill>
            </a:endParaRPr>
          </a:p>
          <a:p>
            <a:pPr>
              <a:buFont typeface="Wingdings" panose="05000000000000000000" pitchFamily="2" charset="2"/>
              <a:buChar char="§"/>
            </a:pPr>
            <a:r>
              <a:rPr lang="en-US" u="sng" dirty="0">
                <a:solidFill>
                  <a:schemeClr val="tx1">
                    <a:lumMod val="95000"/>
                    <a:lumOff val="5000"/>
                  </a:schemeClr>
                </a:solidFill>
              </a:rPr>
              <a:t>Appearance </a:t>
            </a:r>
            <a:r>
              <a:rPr lang="en-US" u="sng" dirty="0" smtClean="0">
                <a:solidFill>
                  <a:schemeClr val="tx1">
                    <a:lumMod val="95000"/>
                    <a:lumOff val="5000"/>
                  </a:schemeClr>
                </a:solidFill>
              </a:rPr>
              <a:t>:</a:t>
            </a:r>
            <a:r>
              <a:rPr lang="en-US" dirty="0" smtClean="0">
                <a:solidFill>
                  <a:schemeClr val="tx1">
                    <a:lumMod val="95000"/>
                    <a:lumOff val="5000"/>
                  </a:schemeClr>
                </a:solidFill>
              </a:rPr>
              <a:t> red slash on their “throat,” heavy spotting near tail</a:t>
            </a:r>
          </a:p>
          <a:p>
            <a:pPr>
              <a:buFont typeface="Wingdings" panose="05000000000000000000" pitchFamily="2" charset="2"/>
              <a:buChar char="§"/>
            </a:pPr>
            <a:r>
              <a:rPr lang="en-US" u="sng" dirty="0" smtClean="0">
                <a:solidFill>
                  <a:schemeClr val="tx1">
                    <a:lumMod val="95000"/>
                    <a:lumOff val="5000"/>
                  </a:schemeClr>
                </a:solidFill>
              </a:rPr>
              <a:t>Habitat</a:t>
            </a:r>
            <a:r>
              <a:rPr lang="en-US" dirty="0" smtClean="0">
                <a:solidFill>
                  <a:schemeClr val="tx1">
                    <a:lumMod val="95000"/>
                    <a:lumOff val="5000"/>
                  </a:schemeClr>
                </a:solidFill>
              </a:rPr>
              <a:t>: high cold mountain streams and lakes</a:t>
            </a:r>
          </a:p>
          <a:p>
            <a:pPr>
              <a:buFont typeface="Wingdings" panose="05000000000000000000" pitchFamily="2" charset="2"/>
              <a:buChar char="§"/>
            </a:pPr>
            <a:endParaRPr lang="en-US" dirty="0" smtClean="0">
              <a:solidFill>
                <a:schemeClr val="tx1">
                  <a:lumMod val="95000"/>
                  <a:lumOff val="5000"/>
                </a:schemeClr>
              </a:solidFill>
            </a:endParaRPr>
          </a:p>
        </p:txBody>
      </p:sp>
    </p:spTree>
    <p:extLst>
      <p:ext uri="{BB962C8B-B14F-4D97-AF65-F5344CB8AC3E}">
        <p14:creationId xmlns:p14="http://schemas.microsoft.com/office/powerpoint/2010/main" val="1902108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Smallmouth Bass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23849" y="2739969"/>
            <a:ext cx="4237994" cy="2104511"/>
          </a:xfrm>
        </p:spPr>
      </p:pic>
      <p:sp>
        <p:nvSpPr>
          <p:cNvPr id="5" name="Content Placeholder 2"/>
          <p:cNvSpPr txBox="1">
            <a:spLocks/>
          </p:cNvSpPr>
          <p:nvPr/>
        </p:nvSpPr>
        <p:spPr>
          <a:xfrm>
            <a:off x="1942415" y="1434353"/>
            <a:ext cx="2808879" cy="4476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2400" b="1" dirty="0" smtClean="0">
              <a:solidFill>
                <a:schemeClr val="tx1">
                  <a:lumMod val="95000"/>
                  <a:lumOff val="5000"/>
                </a:schemeClr>
              </a:solidFill>
            </a:endParaRPr>
          </a:p>
          <a:p>
            <a:pPr marL="0" indent="0" algn="ctr">
              <a:buNone/>
            </a:pPr>
            <a:r>
              <a:rPr lang="en-US" sz="2400" b="1" dirty="0" smtClean="0">
                <a:solidFill>
                  <a:schemeClr val="tx1">
                    <a:lumMod val="95000"/>
                    <a:lumOff val="5000"/>
                  </a:schemeClr>
                </a:solidFill>
              </a:rPr>
              <a:t>Fact Sheet</a:t>
            </a:r>
            <a:endParaRPr lang="en-US" sz="2000" b="1" dirty="0" smtClean="0">
              <a:solidFill>
                <a:schemeClr val="tx1">
                  <a:lumMod val="95000"/>
                  <a:lumOff val="5000"/>
                </a:schemeClr>
              </a:solidFill>
            </a:endParaRPr>
          </a:p>
          <a:p>
            <a:pPr>
              <a:buFont typeface="Wingdings" panose="05000000000000000000" pitchFamily="2" charset="2"/>
              <a:buChar char="§"/>
            </a:pPr>
            <a:r>
              <a:rPr lang="en-US" u="sng" dirty="0" smtClean="0">
                <a:solidFill>
                  <a:schemeClr val="tx1">
                    <a:lumMod val="95000"/>
                    <a:lumOff val="5000"/>
                  </a:schemeClr>
                </a:solidFill>
              </a:rPr>
              <a:t>Appearance:</a:t>
            </a:r>
            <a:r>
              <a:rPr lang="en-US" dirty="0" smtClean="0">
                <a:solidFill>
                  <a:schemeClr val="tx1">
                    <a:lumMod val="95000"/>
                    <a:lumOff val="5000"/>
                  </a:schemeClr>
                </a:solidFill>
              </a:rPr>
              <a:t> reddish eyes, broken vertical lines on sides, small jaw that does not extend beyond the eye</a:t>
            </a:r>
          </a:p>
          <a:p>
            <a:pPr>
              <a:buFont typeface="Wingdings" panose="05000000000000000000" pitchFamily="2" charset="2"/>
              <a:buChar char="§"/>
            </a:pPr>
            <a:r>
              <a:rPr lang="en-US" u="sng" dirty="0" smtClean="0">
                <a:solidFill>
                  <a:schemeClr val="tx1">
                    <a:lumMod val="95000"/>
                    <a:lumOff val="5000"/>
                  </a:schemeClr>
                </a:solidFill>
              </a:rPr>
              <a:t>Habitat:</a:t>
            </a:r>
            <a:r>
              <a:rPr lang="en-US" dirty="0" smtClean="0">
                <a:solidFill>
                  <a:schemeClr val="tx1">
                    <a:lumMod val="95000"/>
                    <a:lumOff val="5000"/>
                  </a:schemeClr>
                </a:solidFill>
              </a:rPr>
              <a:t> stocked in both warm and cold lakes and reservoirs</a:t>
            </a:r>
          </a:p>
          <a:p>
            <a:pPr>
              <a:buFont typeface="Wingdings" panose="05000000000000000000" pitchFamily="2" charset="2"/>
              <a:buChar char="§"/>
            </a:pPr>
            <a:endParaRPr lang="en-US" dirty="0" smtClean="0">
              <a:solidFill>
                <a:schemeClr val="tx1">
                  <a:lumMod val="95000"/>
                  <a:lumOff val="5000"/>
                </a:schemeClr>
              </a:solidFill>
            </a:endParaRPr>
          </a:p>
        </p:txBody>
      </p:sp>
    </p:spTree>
    <p:extLst>
      <p:ext uri="{BB962C8B-B14F-4D97-AF65-F5344CB8AC3E}">
        <p14:creationId xmlns:p14="http://schemas.microsoft.com/office/powerpoint/2010/main" val="1645719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Green Sunfish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0" y="2330824"/>
            <a:ext cx="3227294" cy="2420471"/>
          </a:xfrm>
        </p:spPr>
      </p:pic>
      <p:sp>
        <p:nvSpPr>
          <p:cNvPr id="5" name="Content Placeholder 2"/>
          <p:cNvSpPr txBox="1">
            <a:spLocks/>
          </p:cNvSpPr>
          <p:nvPr/>
        </p:nvSpPr>
        <p:spPr>
          <a:xfrm>
            <a:off x="1942415" y="1434353"/>
            <a:ext cx="2808879" cy="4476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2400" b="1" dirty="0" smtClean="0">
              <a:solidFill>
                <a:schemeClr val="tx1">
                  <a:lumMod val="95000"/>
                  <a:lumOff val="5000"/>
                </a:schemeClr>
              </a:solidFill>
            </a:endParaRPr>
          </a:p>
          <a:p>
            <a:pPr marL="0" indent="0" algn="ctr">
              <a:buNone/>
            </a:pPr>
            <a:r>
              <a:rPr lang="en-US" sz="2400" b="1" dirty="0" smtClean="0">
                <a:solidFill>
                  <a:schemeClr val="tx1">
                    <a:lumMod val="95000"/>
                    <a:lumOff val="5000"/>
                  </a:schemeClr>
                </a:solidFill>
              </a:rPr>
              <a:t>Fact Sheet</a:t>
            </a:r>
            <a:endParaRPr lang="en-US" sz="2000" b="1" dirty="0" smtClean="0">
              <a:solidFill>
                <a:schemeClr val="tx1">
                  <a:lumMod val="95000"/>
                  <a:lumOff val="5000"/>
                </a:schemeClr>
              </a:solidFill>
            </a:endParaRPr>
          </a:p>
          <a:p>
            <a:pPr>
              <a:buFont typeface="Wingdings" panose="05000000000000000000" pitchFamily="2" charset="2"/>
              <a:buChar char="§"/>
            </a:pPr>
            <a:r>
              <a:rPr lang="en-US" u="sng" dirty="0" smtClean="0">
                <a:solidFill>
                  <a:schemeClr val="tx1">
                    <a:lumMod val="95000"/>
                    <a:lumOff val="5000"/>
                  </a:schemeClr>
                </a:solidFill>
              </a:rPr>
              <a:t>Appearance:</a:t>
            </a:r>
            <a:r>
              <a:rPr lang="en-US" dirty="0" smtClean="0">
                <a:solidFill>
                  <a:schemeClr val="tx1">
                    <a:lumMod val="95000"/>
                    <a:lumOff val="5000"/>
                  </a:schemeClr>
                </a:solidFill>
              </a:rPr>
              <a:t> olive with yellow trim on fins, rounded pectoral fins, large mouth, </a:t>
            </a:r>
            <a:r>
              <a:rPr lang="en-US" dirty="0" err="1" smtClean="0">
                <a:solidFill>
                  <a:schemeClr val="tx1">
                    <a:lumMod val="95000"/>
                    <a:lumOff val="5000"/>
                  </a:schemeClr>
                </a:solidFill>
              </a:rPr>
              <a:t>panfish</a:t>
            </a:r>
            <a:r>
              <a:rPr lang="en-US" dirty="0" smtClean="0">
                <a:solidFill>
                  <a:schemeClr val="tx1">
                    <a:lumMod val="95000"/>
                    <a:lumOff val="5000"/>
                  </a:schemeClr>
                </a:solidFill>
              </a:rPr>
              <a:t> shape </a:t>
            </a:r>
          </a:p>
          <a:p>
            <a:pPr>
              <a:buFont typeface="Wingdings" panose="05000000000000000000" pitchFamily="2" charset="2"/>
              <a:buChar char="§"/>
            </a:pPr>
            <a:r>
              <a:rPr lang="en-US" u="sng" dirty="0" smtClean="0">
                <a:solidFill>
                  <a:schemeClr val="tx1">
                    <a:lumMod val="95000"/>
                    <a:lumOff val="5000"/>
                  </a:schemeClr>
                </a:solidFill>
              </a:rPr>
              <a:t>Habitat</a:t>
            </a:r>
            <a:r>
              <a:rPr lang="en-US" dirty="0" smtClean="0">
                <a:solidFill>
                  <a:schemeClr val="tx1">
                    <a:lumMod val="95000"/>
                    <a:lumOff val="5000"/>
                  </a:schemeClr>
                </a:solidFill>
              </a:rPr>
              <a:t>: streams and impoundments</a:t>
            </a:r>
          </a:p>
          <a:p>
            <a:pPr>
              <a:buFont typeface="Wingdings" panose="05000000000000000000" pitchFamily="2" charset="2"/>
              <a:buChar char="§"/>
            </a:pPr>
            <a:endParaRPr lang="en-US" dirty="0" smtClean="0">
              <a:solidFill>
                <a:schemeClr val="tx1">
                  <a:lumMod val="95000"/>
                  <a:lumOff val="5000"/>
                </a:schemeClr>
              </a:solidFill>
            </a:endParaRPr>
          </a:p>
        </p:txBody>
      </p:sp>
    </p:spTree>
    <p:extLst>
      <p:ext uri="{BB962C8B-B14F-4D97-AF65-F5344CB8AC3E}">
        <p14:creationId xmlns:p14="http://schemas.microsoft.com/office/powerpoint/2010/main" val="448577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Colorado Pikeminnow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844925" y="3130928"/>
            <a:ext cx="4067287" cy="1283737"/>
          </a:xfrm>
        </p:spPr>
      </p:pic>
      <p:sp>
        <p:nvSpPr>
          <p:cNvPr id="5" name="Content Placeholder 2"/>
          <p:cNvSpPr txBox="1">
            <a:spLocks/>
          </p:cNvSpPr>
          <p:nvPr/>
        </p:nvSpPr>
        <p:spPr>
          <a:xfrm>
            <a:off x="1942415" y="1434353"/>
            <a:ext cx="2808879" cy="4476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2400" b="1" dirty="0" smtClean="0">
              <a:solidFill>
                <a:schemeClr val="tx1">
                  <a:lumMod val="95000"/>
                  <a:lumOff val="5000"/>
                </a:schemeClr>
              </a:solidFill>
            </a:endParaRPr>
          </a:p>
          <a:p>
            <a:pPr marL="0" indent="0" algn="ctr">
              <a:buNone/>
            </a:pPr>
            <a:r>
              <a:rPr lang="en-US" sz="2400" b="1" dirty="0" smtClean="0">
                <a:solidFill>
                  <a:schemeClr val="tx1">
                    <a:lumMod val="95000"/>
                    <a:lumOff val="5000"/>
                  </a:schemeClr>
                </a:solidFill>
              </a:rPr>
              <a:t>Fact Sheet</a:t>
            </a:r>
            <a:endParaRPr lang="en-US" sz="2000" b="1" dirty="0" smtClean="0">
              <a:solidFill>
                <a:schemeClr val="tx1">
                  <a:lumMod val="95000"/>
                  <a:lumOff val="5000"/>
                </a:schemeClr>
              </a:solidFill>
            </a:endParaRPr>
          </a:p>
          <a:p>
            <a:pPr>
              <a:buFont typeface="Wingdings" panose="05000000000000000000" pitchFamily="2" charset="2"/>
              <a:buChar char="§"/>
            </a:pPr>
            <a:r>
              <a:rPr lang="en-US" u="sng" dirty="0" smtClean="0">
                <a:solidFill>
                  <a:schemeClr val="tx1">
                    <a:lumMod val="95000"/>
                    <a:lumOff val="5000"/>
                  </a:schemeClr>
                </a:solidFill>
              </a:rPr>
              <a:t>Appearance:</a:t>
            </a:r>
            <a:r>
              <a:rPr lang="en-US" dirty="0" smtClean="0">
                <a:solidFill>
                  <a:schemeClr val="tx1">
                    <a:lumMod val="95000"/>
                    <a:lumOff val="5000"/>
                  </a:schemeClr>
                </a:solidFill>
              </a:rPr>
              <a:t> torpedo-shaped, olive-green and gold back, silver sides, white belly</a:t>
            </a:r>
          </a:p>
          <a:p>
            <a:pPr>
              <a:buFont typeface="Wingdings" panose="05000000000000000000" pitchFamily="2" charset="2"/>
              <a:buChar char="§"/>
            </a:pPr>
            <a:r>
              <a:rPr lang="en-US" u="sng" dirty="0" smtClean="0">
                <a:solidFill>
                  <a:schemeClr val="tx1">
                    <a:lumMod val="95000"/>
                    <a:lumOff val="5000"/>
                  </a:schemeClr>
                </a:solidFill>
              </a:rPr>
              <a:t>Habitat</a:t>
            </a:r>
            <a:r>
              <a:rPr lang="en-US" dirty="0" smtClean="0">
                <a:solidFill>
                  <a:schemeClr val="tx1">
                    <a:lumMod val="95000"/>
                    <a:lumOff val="5000"/>
                  </a:schemeClr>
                </a:solidFill>
              </a:rPr>
              <a:t>: swift flowing muddy rivers with quiet, warm backwaters</a:t>
            </a:r>
          </a:p>
          <a:p>
            <a:pPr>
              <a:buFont typeface="Wingdings" panose="05000000000000000000" pitchFamily="2" charset="2"/>
              <a:buChar char="§"/>
            </a:pPr>
            <a:endParaRPr lang="en-US" dirty="0" smtClean="0">
              <a:solidFill>
                <a:schemeClr val="tx1">
                  <a:lumMod val="95000"/>
                  <a:lumOff val="5000"/>
                </a:schemeClr>
              </a:solidFill>
            </a:endParaRPr>
          </a:p>
        </p:txBody>
      </p:sp>
    </p:spTree>
    <p:extLst>
      <p:ext uri="{BB962C8B-B14F-4D97-AF65-F5344CB8AC3E}">
        <p14:creationId xmlns:p14="http://schemas.microsoft.com/office/powerpoint/2010/main" val="1780282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Brassy Minnow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9196" y="2715503"/>
            <a:ext cx="3445204" cy="1914568"/>
          </a:xfrm>
        </p:spPr>
      </p:pic>
      <p:sp>
        <p:nvSpPr>
          <p:cNvPr id="5" name="Content Placeholder 2"/>
          <p:cNvSpPr txBox="1">
            <a:spLocks/>
          </p:cNvSpPr>
          <p:nvPr/>
        </p:nvSpPr>
        <p:spPr>
          <a:xfrm>
            <a:off x="1942415" y="1434353"/>
            <a:ext cx="2808879" cy="4476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2400" b="1" dirty="0" smtClean="0"/>
          </a:p>
          <a:p>
            <a:pPr marL="0" indent="0" algn="ctr">
              <a:buNone/>
            </a:pPr>
            <a:r>
              <a:rPr lang="en-US" sz="2400" b="1" dirty="0" smtClean="0">
                <a:solidFill>
                  <a:schemeClr val="tx1">
                    <a:lumMod val="95000"/>
                    <a:lumOff val="5000"/>
                  </a:schemeClr>
                </a:solidFill>
              </a:rPr>
              <a:t>Fact Sheet</a:t>
            </a:r>
            <a:endParaRPr lang="en-US" sz="2000" b="1" dirty="0" smtClean="0">
              <a:solidFill>
                <a:schemeClr val="tx1">
                  <a:lumMod val="95000"/>
                  <a:lumOff val="5000"/>
                </a:schemeClr>
              </a:solidFill>
            </a:endParaRPr>
          </a:p>
          <a:p>
            <a:pPr>
              <a:buFont typeface="Wingdings" panose="05000000000000000000" pitchFamily="2" charset="2"/>
              <a:buChar char="§"/>
            </a:pPr>
            <a:r>
              <a:rPr lang="en-US" u="sng" dirty="0" smtClean="0">
                <a:solidFill>
                  <a:schemeClr val="tx1">
                    <a:lumMod val="95000"/>
                    <a:lumOff val="5000"/>
                  </a:schemeClr>
                </a:solidFill>
              </a:rPr>
              <a:t>Appearance:</a:t>
            </a:r>
            <a:r>
              <a:rPr lang="en-US" dirty="0" smtClean="0">
                <a:solidFill>
                  <a:schemeClr val="tx1">
                    <a:lumMod val="95000"/>
                    <a:lumOff val="5000"/>
                  </a:schemeClr>
                </a:solidFill>
              </a:rPr>
              <a:t> multiple lines fanning out from focus of the scale, dark dorsally with brassy sides and cream colored belly</a:t>
            </a:r>
          </a:p>
          <a:p>
            <a:pPr>
              <a:buFont typeface="Wingdings" panose="05000000000000000000" pitchFamily="2" charset="2"/>
              <a:buChar char="§"/>
            </a:pPr>
            <a:r>
              <a:rPr lang="en-US" u="sng" dirty="0" smtClean="0">
                <a:solidFill>
                  <a:schemeClr val="tx1">
                    <a:lumMod val="95000"/>
                    <a:lumOff val="5000"/>
                  </a:schemeClr>
                </a:solidFill>
              </a:rPr>
              <a:t>Habitat:</a:t>
            </a:r>
            <a:r>
              <a:rPr lang="en-US" dirty="0" smtClean="0">
                <a:solidFill>
                  <a:schemeClr val="tx1">
                    <a:lumMod val="95000"/>
                    <a:lumOff val="5000"/>
                  </a:schemeClr>
                </a:solidFill>
              </a:rPr>
              <a:t> Eastern plains, slow moving water with lots of stream cover</a:t>
            </a:r>
          </a:p>
        </p:txBody>
      </p:sp>
    </p:spTree>
    <p:extLst>
      <p:ext uri="{BB962C8B-B14F-4D97-AF65-F5344CB8AC3E}">
        <p14:creationId xmlns:p14="http://schemas.microsoft.com/office/powerpoint/2010/main" val="756111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White Sucker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1294" y="2461791"/>
            <a:ext cx="3403226" cy="2175480"/>
          </a:xfrm>
        </p:spPr>
      </p:pic>
      <p:sp>
        <p:nvSpPr>
          <p:cNvPr id="5" name="Content Placeholder 2"/>
          <p:cNvSpPr txBox="1">
            <a:spLocks/>
          </p:cNvSpPr>
          <p:nvPr/>
        </p:nvSpPr>
        <p:spPr>
          <a:xfrm>
            <a:off x="1942415" y="1434353"/>
            <a:ext cx="2808879" cy="4476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2400" b="1" dirty="0" smtClean="0"/>
          </a:p>
          <a:p>
            <a:pPr marL="0" indent="0" algn="ctr">
              <a:buNone/>
            </a:pPr>
            <a:r>
              <a:rPr lang="en-US" sz="2400" b="1" dirty="0" smtClean="0">
                <a:solidFill>
                  <a:schemeClr val="tx1">
                    <a:lumMod val="95000"/>
                    <a:lumOff val="5000"/>
                  </a:schemeClr>
                </a:solidFill>
              </a:rPr>
              <a:t>Fact Sheet</a:t>
            </a:r>
            <a:endParaRPr lang="en-US" sz="2000" b="1" dirty="0" smtClean="0">
              <a:solidFill>
                <a:schemeClr val="tx1">
                  <a:lumMod val="95000"/>
                  <a:lumOff val="5000"/>
                </a:schemeClr>
              </a:solidFill>
            </a:endParaRPr>
          </a:p>
          <a:p>
            <a:pPr>
              <a:buFont typeface="Wingdings" panose="05000000000000000000" pitchFamily="2" charset="2"/>
              <a:buChar char="§"/>
            </a:pPr>
            <a:r>
              <a:rPr lang="en-US" u="sng" dirty="0" smtClean="0">
                <a:solidFill>
                  <a:schemeClr val="tx1">
                    <a:lumMod val="95000"/>
                    <a:lumOff val="5000"/>
                  </a:schemeClr>
                </a:solidFill>
              </a:rPr>
              <a:t>Appearance:</a:t>
            </a:r>
            <a:r>
              <a:rPr lang="en-US" dirty="0" smtClean="0">
                <a:solidFill>
                  <a:schemeClr val="tx1">
                    <a:lumMod val="95000"/>
                    <a:lumOff val="5000"/>
                  </a:schemeClr>
                </a:solidFill>
              </a:rPr>
              <a:t> single dorsal fin, sucking mouth, long cylindrical body, coarse scales</a:t>
            </a:r>
          </a:p>
          <a:p>
            <a:pPr>
              <a:buFont typeface="Wingdings" panose="05000000000000000000" pitchFamily="2" charset="2"/>
              <a:buChar char="§"/>
            </a:pPr>
            <a:r>
              <a:rPr lang="en-US" u="sng" dirty="0" smtClean="0">
                <a:solidFill>
                  <a:schemeClr val="tx1">
                    <a:lumMod val="95000"/>
                    <a:lumOff val="5000"/>
                  </a:schemeClr>
                </a:solidFill>
              </a:rPr>
              <a:t>Habitat:</a:t>
            </a:r>
            <a:r>
              <a:rPr lang="en-US" dirty="0" smtClean="0">
                <a:solidFill>
                  <a:schemeClr val="tx1">
                    <a:lumMod val="95000"/>
                    <a:lumOff val="5000"/>
                  </a:schemeClr>
                </a:solidFill>
              </a:rPr>
              <a:t> deep, slow moving water</a:t>
            </a:r>
          </a:p>
        </p:txBody>
      </p:sp>
    </p:spTree>
    <p:extLst>
      <p:ext uri="{BB962C8B-B14F-4D97-AF65-F5344CB8AC3E}">
        <p14:creationId xmlns:p14="http://schemas.microsoft.com/office/powerpoint/2010/main" val="3041638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Long Nose Dace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2659" y="2527300"/>
            <a:ext cx="3205817" cy="2123685"/>
          </a:xfrm>
        </p:spPr>
      </p:pic>
      <p:sp>
        <p:nvSpPr>
          <p:cNvPr id="5" name="Content Placeholder 2"/>
          <p:cNvSpPr txBox="1">
            <a:spLocks/>
          </p:cNvSpPr>
          <p:nvPr/>
        </p:nvSpPr>
        <p:spPr>
          <a:xfrm>
            <a:off x="1942415" y="1434353"/>
            <a:ext cx="2808879" cy="4476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2400" b="1" dirty="0" smtClean="0"/>
          </a:p>
          <a:p>
            <a:pPr marL="0" indent="0" algn="ctr">
              <a:buNone/>
            </a:pPr>
            <a:r>
              <a:rPr lang="en-US" sz="2400" b="1" dirty="0" smtClean="0">
                <a:solidFill>
                  <a:schemeClr val="tx1">
                    <a:lumMod val="95000"/>
                    <a:lumOff val="5000"/>
                  </a:schemeClr>
                </a:solidFill>
              </a:rPr>
              <a:t>Fact Sheet</a:t>
            </a:r>
            <a:endParaRPr lang="en-US" sz="2000" b="1" dirty="0" smtClean="0">
              <a:solidFill>
                <a:schemeClr val="tx1">
                  <a:lumMod val="95000"/>
                  <a:lumOff val="5000"/>
                </a:schemeClr>
              </a:solidFill>
            </a:endParaRPr>
          </a:p>
          <a:p>
            <a:pPr>
              <a:buFont typeface="Wingdings" panose="05000000000000000000" pitchFamily="2" charset="2"/>
              <a:buChar char="§"/>
            </a:pPr>
            <a:r>
              <a:rPr lang="en-US" u="sng" dirty="0" smtClean="0">
                <a:solidFill>
                  <a:schemeClr val="tx1">
                    <a:lumMod val="95000"/>
                    <a:lumOff val="5000"/>
                  </a:schemeClr>
                </a:solidFill>
              </a:rPr>
              <a:t>Appearance:</a:t>
            </a:r>
            <a:r>
              <a:rPr lang="en-US" dirty="0" smtClean="0">
                <a:solidFill>
                  <a:schemeClr val="tx1">
                    <a:lumMod val="95000"/>
                    <a:lumOff val="5000"/>
                  </a:schemeClr>
                </a:solidFill>
              </a:rPr>
              <a:t> olive green to brown on back, white on belly, mottled on sides</a:t>
            </a:r>
          </a:p>
          <a:p>
            <a:pPr>
              <a:buFont typeface="Wingdings" panose="05000000000000000000" pitchFamily="2" charset="2"/>
              <a:buChar char="§"/>
            </a:pPr>
            <a:r>
              <a:rPr lang="en-US" u="sng" dirty="0" smtClean="0">
                <a:solidFill>
                  <a:schemeClr val="tx1">
                    <a:lumMod val="95000"/>
                    <a:lumOff val="5000"/>
                  </a:schemeClr>
                </a:solidFill>
              </a:rPr>
              <a:t>Habitat:</a:t>
            </a:r>
            <a:r>
              <a:rPr lang="en-US" dirty="0" smtClean="0">
                <a:solidFill>
                  <a:schemeClr val="tx1">
                    <a:lumMod val="95000"/>
                    <a:lumOff val="5000"/>
                  </a:schemeClr>
                </a:solidFill>
              </a:rPr>
              <a:t> swift moving, shallow waters with cobble bottoms</a:t>
            </a:r>
          </a:p>
        </p:txBody>
      </p:sp>
    </p:spTree>
    <p:extLst>
      <p:ext uri="{BB962C8B-B14F-4D97-AF65-F5344CB8AC3E}">
        <p14:creationId xmlns:p14="http://schemas.microsoft.com/office/powerpoint/2010/main" val="3609465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CPW </a:t>
            </a:r>
            <a:r>
              <a:rPr lang="en-US" dirty="0" smtClean="0"/>
              <a:t>Fish Conservation</a:t>
            </a:r>
            <a:endParaRPr lang="en-US" dirty="0"/>
          </a:p>
        </p:txBody>
      </p:sp>
      <p:sp>
        <p:nvSpPr>
          <p:cNvPr id="3" name="Content Placeholder 2"/>
          <p:cNvSpPr>
            <a:spLocks noGrp="1"/>
          </p:cNvSpPr>
          <p:nvPr>
            <p:ph idx="1"/>
          </p:nvPr>
        </p:nvSpPr>
        <p:spPr>
          <a:xfrm>
            <a:off x="1942415" y="1600200"/>
            <a:ext cx="3287485" cy="4311022"/>
          </a:xfrm>
        </p:spPr>
        <p:txBody>
          <a:bodyPr/>
          <a:lstStyle/>
          <a:p>
            <a:pPr>
              <a:buFont typeface="Arial" panose="020B0604020202020204" pitchFamily="34" charset="0"/>
              <a:buChar char="•"/>
            </a:pPr>
            <a:r>
              <a:rPr lang="en-US" dirty="0" smtClean="0">
                <a:solidFill>
                  <a:schemeClr val="tx1">
                    <a:lumMod val="95000"/>
                    <a:lumOff val="5000"/>
                  </a:schemeClr>
                </a:solidFill>
              </a:rPr>
              <a:t>Owners of wildlife areas and state parks </a:t>
            </a:r>
            <a:endParaRPr lang="en-US" dirty="0">
              <a:solidFill>
                <a:schemeClr val="tx1">
                  <a:lumMod val="95000"/>
                  <a:lumOff val="5000"/>
                </a:schemeClr>
              </a:solidFill>
            </a:endParaRPr>
          </a:p>
          <a:p>
            <a:pPr>
              <a:buFont typeface="Arial" panose="020B0604020202020204" pitchFamily="34" charset="0"/>
              <a:buChar char="•"/>
            </a:pPr>
            <a:r>
              <a:rPr lang="en-US" dirty="0">
                <a:solidFill>
                  <a:schemeClr val="tx1">
                    <a:lumMod val="95000"/>
                    <a:lumOff val="5000"/>
                  </a:schemeClr>
                </a:solidFill>
              </a:rPr>
              <a:t>Angler recruitment and educational programs</a:t>
            </a:r>
          </a:p>
          <a:p>
            <a:pPr>
              <a:buFont typeface="Arial" panose="020B0604020202020204" pitchFamily="34" charset="0"/>
              <a:buChar char="•"/>
            </a:pPr>
            <a:r>
              <a:rPr lang="en-US" dirty="0">
                <a:solidFill>
                  <a:schemeClr val="tx1">
                    <a:lumMod val="95000"/>
                    <a:lumOff val="5000"/>
                  </a:schemeClr>
                </a:solidFill>
              </a:rPr>
              <a:t>Supervision and study from aquatic and conservation </a:t>
            </a:r>
            <a:r>
              <a:rPr lang="en-US" dirty="0" smtClean="0">
                <a:solidFill>
                  <a:schemeClr val="tx1">
                    <a:lumMod val="95000"/>
                    <a:lumOff val="5000"/>
                  </a:schemeClr>
                </a:solidFill>
              </a:rPr>
              <a:t>biologists</a:t>
            </a:r>
            <a:endParaRPr lang="en-US" dirty="0">
              <a:solidFill>
                <a:schemeClr val="tx1">
                  <a:lumMod val="95000"/>
                  <a:lumOff val="5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6251" b="20655"/>
          <a:stretch/>
        </p:blipFill>
        <p:spPr>
          <a:xfrm>
            <a:off x="2040389" y="4176762"/>
            <a:ext cx="3626276" cy="19296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407" y="1290097"/>
            <a:ext cx="3287486" cy="2465614"/>
          </a:xfrm>
          <a:prstGeom prst="rect">
            <a:avLst/>
          </a:prstGeom>
        </p:spPr>
      </p:pic>
      <p:sp>
        <p:nvSpPr>
          <p:cNvPr id="6" name="TextBox 5"/>
          <p:cNvSpPr txBox="1"/>
          <p:nvPr/>
        </p:nvSpPr>
        <p:spPr>
          <a:xfrm>
            <a:off x="5927271" y="4245429"/>
            <a:ext cx="2598622" cy="2010807"/>
          </a:xfrm>
          <a:prstGeom prst="rect">
            <a:avLst/>
          </a:prstGeom>
          <a:noFill/>
        </p:spPr>
        <p:txBody>
          <a:bodyPr wrap="square" rtlCol="0">
            <a:spAutoFit/>
          </a:bodyPr>
          <a:lstStyle/>
          <a:p>
            <a:pPr marL="342900" lvl="0" indent="-342900">
              <a:spcBef>
                <a:spcPts val="1000"/>
              </a:spcBef>
              <a:buClr>
                <a:srgbClr val="A53010"/>
              </a:buClr>
              <a:buFont typeface="Arial" panose="020B0604020202020204" pitchFamily="34" charset="0"/>
              <a:buChar char="•"/>
            </a:pPr>
            <a:r>
              <a:rPr lang="en-US" dirty="0" smtClean="0">
                <a:solidFill>
                  <a:schemeClr val="tx1">
                    <a:lumMod val="95000"/>
                    <a:lumOff val="5000"/>
                  </a:schemeClr>
                </a:solidFill>
                <a:hlinkClick r:id="rId5"/>
              </a:rPr>
              <a:t>Hatcheries</a:t>
            </a:r>
            <a:r>
              <a:rPr lang="en-US" dirty="0" smtClean="0">
                <a:solidFill>
                  <a:schemeClr val="tx1">
                    <a:lumMod val="95000"/>
                    <a:lumOff val="5000"/>
                  </a:schemeClr>
                </a:solidFill>
              </a:rPr>
              <a:t> to increase fish stock</a:t>
            </a:r>
            <a:endParaRPr lang="en-US" dirty="0">
              <a:solidFill>
                <a:schemeClr val="tx1">
                  <a:lumMod val="95000"/>
                  <a:lumOff val="5000"/>
                </a:schemeClr>
              </a:solidFill>
            </a:endParaRPr>
          </a:p>
          <a:p>
            <a:pPr marL="342900" lvl="0" indent="-342900">
              <a:spcBef>
                <a:spcPts val="1000"/>
              </a:spcBef>
              <a:buClr>
                <a:srgbClr val="A53010"/>
              </a:buClr>
              <a:buFont typeface="Arial" panose="020B0604020202020204" pitchFamily="34" charset="0"/>
              <a:buChar char="•"/>
            </a:pPr>
            <a:r>
              <a:rPr lang="en-US" dirty="0">
                <a:solidFill>
                  <a:schemeClr val="tx1">
                    <a:lumMod val="95000"/>
                    <a:lumOff val="5000"/>
                  </a:schemeClr>
                </a:solidFill>
              </a:rPr>
              <a:t>Licenses and regulations</a:t>
            </a:r>
          </a:p>
          <a:p>
            <a:pPr marL="342900" lvl="0" indent="-342900">
              <a:spcBef>
                <a:spcPts val="1000"/>
              </a:spcBef>
              <a:buClr>
                <a:srgbClr val="A53010"/>
              </a:buClr>
              <a:buFont typeface="Wingdings 3" charset="2"/>
              <a:buChar char=""/>
            </a:pPr>
            <a:endParaRPr lang="en-US"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853092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Fathead Minnow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359507" y="2962976"/>
            <a:ext cx="4044203" cy="1928249"/>
          </a:xfrm>
        </p:spPr>
      </p:pic>
      <p:sp>
        <p:nvSpPr>
          <p:cNvPr id="5" name="Content Placeholder 2"/>
          <p:cNvSpPr txBox="1">
            <a:spLocks/>
          </p:cNvSpPr>
          <p:nvPr/>
        </p:nvSpPr>
        <p:spPr>
          <a:xfrm>
            <a:off x="1942415" y="1434353"/>
            <a:ext cx="2808879" cy="44768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2400" b="1" dirty="0" smtClean="0"/>
          </a:p>
          <a:p>
            <a:pPr marL="0" indent="0" algn="ctr">
              <a:buNone/>
            </a:pPr>
            <a:r>
              <a:rPr lang="en-US" sz="2400" b="1" dirty="0" smtClean="0">
                <a:solidFill>
                  <a:schemeClr val="tx1">
                    <a:lumMod val="95000"/>
                    <a:lumOff val="5000"/>
                  </a:schemeClr>
                </a:solidFill>
              </a:rPr>
              <a:t>Fact Sheet</a:t>
            </a:r>
            <a:endParaRPr lang="en-US" sz="2000" b="1" dirty="0" smtClean="0">
              <a:solidFill>
                <a:schemeClr val="tx1">
                  <a:lumMod val="95000"/>
                  <a:lumOff val="5000"/>
                </a:schemeClr>
              </a:solidFill>
            </a:endParaRPr>
          </a:p>
          <a:p>
            <a:pPr>
              <a:buFont typeface="Wingdings" panose="05000000000000000000" pitchFamily="2" charset="2"/>
              <a:buChar char="§"/>
            </a:pPr>
            <a:r>
              <a:rPr lang="en-US" u="sng" dirty="0" smtClean="0">
                <a:solidFill>
                  <a:schemeClr val="tx1">
                    <a:lumMod val="95000"/>
                    <a:lumOff val="5000"/>
                  </a:schemeClr>
                </a:solidFill>
              </a:rPr>
              <a:t>Appearance:</a:t>
            </a:r>
            <a:r>
              <a:rPr lang="en-US" dirty="0" smtClean="0">
                <a:solidFill>
                  <a:schemeClr val="tx1">
                    <a:lumMod val="95000"/>
                    <a:lumOff val="5000"/>
                  </a:schemeClr>
                </a:solidFill>
              </a:rPr>
              <a:t> small mouth with rounded, blunt snout, first dorsal ray of dorsal fin is shorter and split away from remainder of fin</a:t>
            </a:r>
          </a:p>
          <a:p>
            <a:pPr>
              <a:buFont typeface="Wingdings" panose="05000000000000000000" pitchFamily="2" charset="2"/>
              <a:buChar char="§"/>
            </a:pPr>
            <a:r>
              <a:rPr lang="en-US" u="sng" dirty="0" smtClean="0">
                <a:solidFill>
                  <a:schemeClr val="tx1">
                    <a:lumMod val="95000"/>
                    <a:lumOff val="5000"/>
                  </a:schemeClr>
                </a:solidFill>
              </a:rPr>
              <a:t>Habitat:</a:t>
            </a:r>
            <a:r>
              <a:rPr lang="en-US" dirty="0" smtClean="0">
                <a:solidFill>
                  <a:schemeClr val="tx1">
                    <a:lumMod val="95000"/>
                    <a:lumOff val="5000"/>
                  </a:schemeClr>
                </a:solidFill>
              </a:rPr>
              <a:t> can tolerate most environmental conditions</a:t>
            </a:r>
          </a:p>
        </p:txBody>
      </p:sp>
    </p:spTree>
    <p:extLst>
      <p:ext uri="{BB962C8B-B14F-4D97-AF65-F5344CB8AC3E}">
        <p14:creationId xmlns:p14="http://schemas.microsoft.com/office/powerpoint/2010/main" val="3207941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Fish Life Cycle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0508" y="1528482"/>
            <a:ext cx="4778584" cy="4778584"/>
          </a:xfrm>
        </p:spPr>
      </p:pic>
    </p:spTree>
    <p:extLst>
      <p:ext uri="{BB962C8B-B14F-4D97-AF65-F5344CB8AC3E}">
        <p14:creationId xmlns:p14="http://schemas.microsoft.com/office/powerpoint/2010/main" val="2181193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Water Flow and Fish Life Cycles</a:t>
            </a:r>
          </a:p>
        </p:txBody>
      </p:sp>
      <p:sp>
        <p:nvSpPr>
          <p:cNvPr id="3" name="Text Placeholder 2"/>
          <p:cNvSpPr>
            <a:spLocks noGrp="1"/>
          </p:cNvSpPr>
          <p:nvPr>
            <p:ph idx="1"/>
          </p:nvPr>
        </p:nvSpPr>
        <p:spPr/>
        <p:txBody>
          <a:bodyPr/>
          <a:lstStyle/>
          <a:p>
            <a:pPr>
              <a:buFont typeface="Arial" panose="020B0604020202020204" pitchFamily="34" charset="0"/>
              <a:buChar char="•"/>
            </a:pPr>
            <a:r>
              <a:rPr lang="en-US" dirty="0" smtClean="0">
                <a:solidFill>
                  <a:schemeClr val="tx1">
                    <a:lumMod val="95000"/>
                    <a:lumOff val="5000"/>
                  </a:schemeClr>
                </a:solidFill>
              </a:rPr>
              <a:t>Reduced Flows:</a:t>
            </a:r>
          </a:p>
          <a:p>
            <a:pPr lvl="1">
              <a:buFont typeface="Arial" panose="020B0604020202020204" pitchFamily="34" charset="0"/>
              <a:buChar char="•"/>
            </a:pPr>
            <a:r>
              <a:rPr lang="en-US" dirty="0" smtClean="0">
                <a:solidFill>
                  <a:schemeClr val="tx1">
                    <a:lumMod val="95000"/>
                    <a:lumOff val="5000"/>
                  </a:schemeClr>
                </a:solidFill>
              </a:rPr>
              <a:t>Causes dewatering, which can be lethal for eggs during spawning and incubation</a:t>
            </a:r>
          </a:p>
          <a:p>
            <a:pPr>
              <a:buFont typeface="Arial" panose="020B0604020202020204" pitchFamily="34" charset="0"/>
              <a:buChar char="•"/>
            </a:pPr>
            <a:r>
              <a:rPr lang="en-US" dirty="0" smtClean="0">
                <a:solidFill>
                  <a:schemeClr val="tx1">
                    <a:lumMod val="95000"/>
                    <a:lumOff val="5000"/>
                  </a:schemeClr>
                </a:solidFill>
              </a:rPr>
              <a:t>Excessive Flows: </a:t>
            </a:r>
          </a:p>
          <a:p>
            <a:pPr lvl="1">
              <a:buFont typeface="Arial" panose="020B0604020202020204" pitchFamily="34" charset="0"/>
              <a:buChar char="•"/>
            </a:pPr>
            <a:r>
              <a:rPr lang="en-US" dirty="0" smtClean="0">
                <a:solidFill>
                  <a:schemeClr val="tx1">
                    <a:lumMod val="95000"/>
                    <a:lumOff val="5000"/>
                  </a:schemeClr>
                </a:solidFill>
              </a:rPr>
              <a:t>Increases water velocity, which can be lethal for fry </a:t>
            </a:r>
            <a:endParaRPr lang="en-US" dirty="0">
              <a:solidFill>
                <a:schemeClr val="tx1">
                  <a:lumMod val="95000"/>
                  <a:lumOff val="5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407" y="4234822"/>
            <a:ext cx="5334000" cy="1905000"/>
          </a:xfrm>
          <a:prstGeom prst="rect">
            <a:avLst/>
          </a:prstGeom>
        </p:spPr>
      </p:pic>
    </p:spTree>
    <p:extLst>
      <p:ext uri="{BB962C8B-B14F-4D97-AF65-F5344CB8AC3E}">
        <p14:creationId xmlns:p14="http://schemas.microsoft.com/office/powerpoint/2010/main" val="1771665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Whirling Disease</a:t>
            </a:r>
            <a:endParaRPr lang="en-US" dirty="0"/>
          </a:p>
        </p:txBody>
      </p:sp>
      <p:sp>
        <p:nvSpPr>
          <p:cNvPr id="3" name="Content Placeholder 2"/>
          <p:cNvSpPr>
            <a:spLocks noGrp="1"/>
          </p:cNvSpPr>
          <p:nvPr>
            <p:ph idx="1"/>
          </p:nvPr>
        </p:nvSpPr>
        <p:spPr>
          <a:xfrm>
            <a:off x="1945201" y="1541929"/>
            <a:ext cx="6591985" cy="1990165"/>
          </a:xfrm>
        </p:spPr>
        <p:txBody>
          <a:bodyPr/>
          <a:lstStyle/>
          <a:p>
            <a:pPr>
              <a:buFont typeface="Arial" panose="020B0604020202020204" pitchFamily="34" charset="0"/>
              <a:buChar char="•"/>
            </a:pPr>
            <a:r>
              <a:rPr lang="en-US" dirty="0" smtClean="0">
                <a:solidFill>
                  <a:schemeClr val="tx1">
                    <a:lumMod val="95000"/>
                    <a:lumOff val="5000"/>
                  </a:schemeClr>
                </a:solidFill>
              </a:rPr>
              <a:t>Infectious disease carried by trout and salmon</a:t>
            </a:r>
          </a:p>
          <a:p>
            <a:pPr>
              <a:buFont typeface="Arial" panose="020B0604020202020204" pitchFamily="34" charset="0"/>
              <a:buChar char="•"/>
            </a:pPr>
            <a:r>
              <a:rPr lang="en-US" dirty="0" smtClean="0">
                <a:solidFill>
                  <a:schemeClr val="tx1">
                    <a:lumMod val="95000"/>
                    <a:lumOff val="5000"/>
                  </a:schemeClr>
                </a:solidFill>
              </a:rPr>
              <a:t>Caused by parasite </a:t>
            </a:r>
            <a:r>
              <a:rPr lang="en-US" i="1" dirty="0" err="1" smtClean="0">
                <a:solidFill>
                  <a:schemeClr val="tx1">
                    <a:lumMod val="95000"/>
                    <a:lumOff val="5000"/>
                  </a:schemeClr>
                </a:solidFill>
              </a:rPr>
              <a:t>Myxobolus</a:t>
            </a:r>
            <a:r>
              <a:rPr lang="en-US" i="1" dirty="0" smtClean="0">
                <a:solidFill>
                  <a:schemeClr val="tx1">
                    <a:lumMod val="95000"/>
                    <a:lumOff val="5000"/>
                  </a:schemeClr>
                </a:solidFill>
              </a:rPr>
              <a:t> </a:t>
            </a:r>
            <a:r>
              <a:rPr lang="en-US" i="1" dirty="0" err="1" smtClean="0">
                <a:solidFill>
                  <a:schemeClr val="tx1">
                    <a:lumMod val="95000"/>
                    <a:lumOff val="5000"/>
                  </a:schemeClr>
                </a:solidFill>
              </a:rPr>
              <a:t>cerebralis</a:t>
            </a:r>
            <a:endParaRPr lang="en-US" i="1" dirty="0" smtClean="0">
              <a:solidFill>
                <a:schemeClr val="tx1">
                  <a:lumMod val="95000"/>
                  <a:lumOff val="5000"/>
                </a:schemeClr>
              </a:solidFill>
            </a:endParaRPr>
          </a:p>
          <a:p>
            <a:pPr>
              <a:buFont typeface="Arial" panose="020B0604020202020204" pitchFamily="34" charset="0"/>
              <a:buChar char="•"/>
            </a:pPr>
            <a:r>
              <a:rPr lang="en-US" dirty="0" smtClean="0">
                <a:solidFill>
                  <a:schemeClr val="tx1">
                    <a:lumMod val="95000"/>
                    <a:lumOff val="5000"/>
                  </a:schemeClr>
                </a:solidFill>
              </a:rPr>
              <a:t>Signs of this disease include a sunken head, bent back, and swimming or “whirling” in circles</a:t>
            </a:r>
            <a:endParaRPr lang="en-US" dirty="0">
              <a:solidFill>
                <a:schemeClr val="tx1">
                  <a:lumMod val="95000"/>
                  <a:lumOff val="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201" y="3659288"/>
            <a:ext cx="2417073" cy="262933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5528" b="6654"/>
          <a:stretch/>
        </p:blipFill>
        <p:spPr>
          <a:xfrm>
            <a:off x="4300872" y="3659287"/>
            <a:ext cx="4236314" cy="2629337"/>
          </a:xfrm>
          <a:prstGeom prst="rect">
            <a:avLst/>
          </a:prstGeom>
        </p:spPr>
      </p:pic>
    </p:spTree>
    <p:extLst>
      <p:ext uri="{BB962C8B-B14F-4D97-AF65-F5344CB8AC3E}">
        <p14:creationId xmlns:p14="http://schemas.microsoft.com/office/powerpoint/2010/main" val="4004398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Whirling Disease (</a:t>
            </a:r>
            <a:r>
              <a:rPr lang="en-US" sz="1800" dirty="0" smtClean="0"/>
              <a:t>cont.</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899" y="1708560"/>
            <a:ext cx="2861234" cy="3958040"/>
          </a:xfrm>
          <a:prstGeom prst="rect">
            <a:avLst/>
          </a:prstGeom>
        </p:spPr>
      </p:pic>
      <p:sp>
        <p:nvSpPr>
          <p:cNvPr id="6" name="Content Placeholder 5"/>
          <p:cNvSpPr>
            <a:spLocks noGrp="1"/>
          </p:cNvSpPr>
          <p:nvPr>
            <p:ph idx="1"/>
          </p:nvPr>
        </p:nvSpPr>
        <p:spPr>
          <a:xfrm>
            <a:off x="5174133" y="1708560"/>
            <a:ext cx="3629208" cy="3958040"/>
          </a:xfrm>
        </p:spPr>
        <p:txBody>
          <a:bodyPr>
            <a:normAutofit lnSpcReduction="10000"/>
          </a:bodyPr>
          <a:lstStyle/>
          <a:p>
            <a:pPr>
              <a:buFont typeface="Arial" panose="020B0604020202020204" pitchFamily="34" charset="0"/>
              <a:buChar char="•"/>
            </a:pPr>
            <a:r>
              <a:rPr lang="en-US" i="1" dirty="0" err="1">
                <a:solidFill>
                  <a:schemeClr val="tx1">
                    <a:lumMod val="95000"/>
                    <a:lumOff val="5000"/>
                  </a:schemeClr>
                </a:solidFill>
              </a:rPr>
              <a:t>Myxobolus</a:t>
            </a:r>
            <a:r>
              <a:rPr lang="en-US" i="1" dirty="0">
                <a:solidFill>
                  <a:schemeClr val="tx1">
                    <a:lumMod val="95000"/>
                    <a:lumOff val="5000"/>
                  </a:schemeClr>
                </a:solidFill>
              </a:rPr>
              <a:t> </a:t>
            </a:r>
            <a:r>
              <a:rPr lang="en-US" i="1" dirty="0" err="1" smtClean="0">
                <a:solidFill>
                  <a:schemeClr val="tx1">
                    <a:lumMod val="95000"/>
                    <a:lumOff val="5000"/>
                  </a:schemeClr>
                </a:solidFill>
              </a:rPr>
              <a:t>cerebralis</a:t>
            </a:r>
            <a:r>
              <a:rPr lang="en-US" i="1" dirty="0" smtClean="0">
                <a:solidFill>
                  <a:schemeClr val="tx1">
                    <a:lumMod val="95000"/>
                    <a:lumOff val="5000"/>
                  </a:schemeClr>
                </a:solidFill>
              </a:rPr>
              <a:t> has a </a:t>
            </a:r>
            <a:r>
              <a:rPr lang="en-US" dirty="0" smtClean="0">
                <a:solidFill>
                  <a:schemeClr val="tx1">
                    <a:lumMod val="95000"/>
                    <a:lumOff val="5000"/>
                  </a:schemeClr>
                </a:solidFill>
              </a:rPr>
              <a:t>two-stage life cycle:</a:t>
            </a:r>
          </a:p>
          <a:p>
            <a:pPr lvl="1">
              <a:buFont typeface="Arial" panose="020B0604020202020204" pitchFamily="34" charset="0"/>
              <a:buChar char="•"/>
            </a:pPr>
            <a:r>
              <a:rPr lang="en-US" dirty="0">
                <a:solidFill>
                  <a:schemeClr val="tx1">
                    <a:lumMod val="95000"/>
                    <a:lumOff val="5000"/>
                  </a:schemeClr>
                </a:solidFill>
              </a:rPr>
              <a:t>S</a:t>
            </a:r>
            <a:r>
              <a:rPr lang="en-US" dirty="0" smtClean="0">
                <a:solidFill>
                  <a:schemeClr val="tx1">
                    <a:lumMod val="95000"/>
                    <a:lumOff val="5000"/>
                  </a:schemeClr>
                </a:solidFill>
              </a:rPr>
              <a:t>pores from parasite are </a:t>
            </a:r>
            <a:r>
              <a:rPr lang="en-US" dirty="0">
                <a:solidFill>
                  <a:schemeClr val="tx1">
                    <a:lumMod val="95000"/>
                    <a:lumOff val="5000"/>
                  </a:schemeClr>
                </a:solidFill>
              </a:rPr>
              <a:t>ingested by </a:t>
            </a:r>
            <a:r>
              <a:rPr lang="en-US" dirty="0" err="1" smtClean="0">
                <a:solidFill>
                  <a:schemeClr val="tx1">
                    <a:lumMod val="95000"/>
                    <a:lumOff val="5000"/>
                  </a:schemeClr>
                </a:solidFill>
              </a:rPr>
              <a:t>tubifex</a:t>
            </a:r>
            <a:r>
              <a:rPr lang="en-US" dirty="0" smtClean="0">
                <a:solidFill>
                  <a:schemeClr val="tx1">
                    <a:lumMod val="95000"/>
                    <a:lumOff val="5000"/>
                  </a:schemeClr>
                </a:solidFill>
              </a:rPr>
              <a:t> worms (intermediate host)</a:t>
            </a:r>
          </a:p>
          <a:p>
            <a:pPr lvl="1">
              <a:buFont typeface="Arial" panose="020B0604020202020204" pitchFamily="34" charset="0"/>
              <a:buChar char="•"/>
            </a:pPr>
            <a:r>
              <a:rPr lang="en-US" dirty="0" smtClean="0">
                <a:solidFill>
                  <a:schemeClr val="tx1">
                    <a:lumMod val="95000"/>
                    <a:lumOff val="5000"/>
                  </a:schemeClr>
                </a:solidFill>
              </a:rPr>
              <a:t>In the worm, </a:t>
            </a:r>
            <a:r>
              <a:rPr lang="en-US" dirty="0">
                <a:solidFill>
                  <a:schemeClr val="tx1">
                    <a:lumMod val="95000"/>
                    <a:lumOff val="5000"/>
                  </a:schemeClr>
                </a:solidFill>
              </a:rPr>
              <a:t>spores transform into </a:t>
            </a:r>
            <a:r>
              <a:rPr lang="en-US" dirty="0" err="1">
                <a:solidFill>
                  <a:schemeClr val="tx1">
                    <a:lumMod val="95000"/>
                    <a:lumOff val="5000"/>
                  </a:schemeClr>
                </a:solidFill>
              </a:rPr>
              <a:t>Triactinomyon</a:t>
            </a:r>
            <a:r>
              <a:rPr lang="en-US" dirty="0">
                <a:solidFill>
                  <a:schemeClr val="tx1">
                    <a:lumMod val="95000"/>
                    <a:lumOff val="5000"/>
                  </a:schemeClr>
                </a:solidFill>
              </a:rPr>
              <a:t> (TAM</a:t>
            </a:r>
            <a:r>
              <a:rPr lang="en-US" dirty="0" smtClean="0">
                <a:solidFill>
                  <a:schemeClr val="tx1">
                    <a:lumMod val="95000"/>
                    <a:lumOff val="5000"/>
                  </a:schemeClr>
                </a:solidFill>
              </a:rPr>
              <a:t>)</a:t>
            </a:r>
          </a:p>
          <a:p>
            <a:pPr lvl="1">
              <a:buFont typeface="Arial" panose="020B0604020202020204" pitchFamily="34" charset="0"/>
              <a:buChar char="•"/>
            </a:pPr>
            <a:r>
              <a:rPr lang="en-US" dirty="0" smtClean="0">
                <a:solidFill>
                  <a:schemeClr val="tx1">
                    <a:lumMod val="95000"/>
                    <a:lumOff val="5000"/>
                  </a:schemeClr>
                </a:solidFill>
              </a:rPr>
              <a:t>Fish eat the worms OR the worms release TAMs into the water, to be taken up by fish</a:t>
            </a:r>
          </a:p>
          <a:p>
            <a:pPr lvl="1">
              <a:buFont typeface="Arial" panose="020B0604020202020204" pitchFamily="34" charset="0"/>
              <a:buChar char="•"/>
            </a:pPr>
            <a:r>
              <a:rPr lang="en-US" dirty="0" smtClean="0">
                <a:solidFill>
                  <a:schemeClr val="tx1">
                    <a:lumMod val="95000"/>
                    <a:lumOff val="5000"/>
                  </a:schemeClr>
                </a:solidFill>
              </a:rPr>
              <a:t>TAMs infest soft tissues in fish causing deformities</a:t>
            </a:r>
            <a:endParaRPr lang="en-US" dirty="0">
              <a:solidFill>
                <a:schemeClr val="tx1">
                  <a:lumMod val="95000"/>
                  <a:lumOff val="5000"/>
                </a:schemeClr>
              </a:solidFill>
            </a:endParaRPr>
          </a:p>
        </p:txBody>
      </p:sp>
    </p:spTree>
    <p:extLst>
      <p:ext uri="{BB962C8B-B14F-4D97-AF65-F5344CB8AC3E}">
        <p14:creationId xmlns:p14="http://schemas.microsoft.com/office/powerpoint/2010/main" val="76851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CPW Hatcheries and Whirling Disease</a:t>
            </a:r>
            <a:endParaRPr lang="en-US" dirty="0"/>
          </a:p>
        </p:txBody>
      </p:sp>
      <p:sp>
        <p:nvSpPr>
          <p:cNvPr id="3" name="Content Placeholder 2"/>
          <p:cNvSpPr>
            <a:spLocks noGrp="1"/>
          </p:cNvSpPr>
          <p:nvPr>
            <p:ph idx="1"/>
          </p:nvPr>
        </p:nvSpPr>
        <p:spPr>
          <a:xfrm>
            <a:off x="1942415" y="2133600"/>
            <a:ext cx="6591985" cy="2671482"/>
          </a:xfrm>
        </p:spPr>
        <p:txBody>
          <a:bodyPr/>
          <a:lstStyle/>
          <a:p>
            <a:pPr>
              <a:buFont typeface="Arial" panose="020B0604020202020204" pitchFamily="34" charset="0"/>
              <a:buChar char="•"/>
            </a:pPr>
            <a:r>
              <a:rPr lang="en-US" dirty="0" smtClean="0">
                <a:solidFill>
                  <a:schemeClr val="tx1">
                    <a:lumMod val="95000"/>
                    <a:lumOff val="5000"/>
                  </a:schemeClr>
                </a:solidFill>
              </a:rPr>
              <a:t>6 hatcheries </a:t>
            </a:r>
            <a:r>
              <a:rPr lang="en-US" dirty="0">
                <a:solidFill>
                  <a:schemeClr val="tx1">
                    <a:lumMod val="95000"/>
                    <a:lumOff val="5000"/>
                  </a:schemeClr>
                </a:solidFill>
              </a:rPr>
              <a:t>considered positive for </a:t>
            </a:r>
            <a:r>
              <a:rPr lang="en-US" dirty="0" smtClean="0">
                <a:solidFill>
                  <a:schemeClr val="tx1">
                    <a:lumMod val="95000"/>
                    <a:lumOff val="5000"/>
                  </a:schemeClr>
                </a:solidFill>
              </a:rPr>
              <a:t>whirling disease </a:t>
            </a:r>
            <a:r>
              <a:rPr lang="en-US" dirty="0">
                <a:solidFill>
                  <a:schemeClr val="tx1">
                    <a:lumMod val="95000"/>
                    <a:lumOff val="5000"/>
                  </a:schemeClr>
                </a:solidFill>
              </a:rPr>
              <a:t>(though risk is very low</a:t>
            </a:r>
            <a:r>
              <a:rPr lang="en-US" dirty="0" smtClean="0">
                <a:solidFill>
                  <a:schemeClr val="tx1">
                    <a:lumMod val="95000"/>
                    <a:lumOff val="5000"/>
                  </a:schemeClr>
                </a:solidFill>
              </a:rPr>
              <a:t>)</a:t>
            </a:r>
          </a:p>
          <a:p>
            <a:pPr>
              <a:buFont typeface="Arial" panose="020B0604020202020204" pitchFamily="34" charset="0"/>
              <a:buChar char="•"/>
            </a:pPr>
            <a:r>
              <a:rPr lang="en-US" dirty="0" smtClean="0">
                <a:solidFill>
                  <a:schemeClr val="tx1">
                    <a:lumMod val="95000"/>
                    <a:lumOff val="5000"/>
                  </a:schemeClr>
                </a:solidFill>
              </a:rPr>
              <a:t>Cannot stock trout </a:t>
            </a:r>
            <a:r>
              <a:rPr lang="en-US" dirty="0">
                <a:solidFill>
                  <a:schemeClr val="tx1">
                    <a:lumMod val="95000"/>
                    <a:lumOff val="5000"/>
                  </a:schemeClr>
                </a:solidFill>
              </a:rPr>
              <a:t>from hatcheries </a:t>
            </a:r>
            <a:r>
              <a:rPr lang="en-US" dirty="0" smtClean="0">
                <a:solidFill>
                  <a:schemeClr val="tx1">
                    <a:lumMod val="95000"/>
                    <a:lumOff val="5000"/>
                  </a:schemeClr>
                </a:solidFill>
              </a:rPr>
              <a:t>that test </a:t>
            </a:r>
            <a:r>
              <a:rPr lang="en-US" dirty="0">
                <a:solidFill>
                  <a:schemeClr val="tx1">
                    <a:lumMod val="95000"/>
                    <a:lumOff val="5000"/>
                  </a:schemeClr>
                </a:solidFill>
              </a:rPr>
              <a:t>positive into waters where whirling disease has not been </a:t>
            </a:r>
            <a:r>
              <a:rPr lang="en-US" dirty="0" smtClean="0">
                <a:solidFill>
                  <a:schemeClr val="tx1">
                    <a:lumMod val="95000"/>
                    <a:lumOff val="5000"/>
                  </a:schemeClr>
                </a:solidFill>
              </a:rPr>
              <a:t>found </a:t>
            </a:r>
          </a:p>
          <a:p>
            <a:pPr>
              <a:buFont typeface="Arial" panose="020B0604020202020204" pitchFamily="34" charset="0"/>
              <a:buChar char="•"/>
            </a:pPr>
            <a:r>
              <a:rPr lang="en-US" dirty="0" smtClean="0">
                <a:solidFill>
                  <a:schemeClr val="tx1">
                    <a:lumMod val="95000"/>
                    <a:lumOff val="5000"/>
                  </a:schemeClr>
                </a:solidFill>
              </a:rPr>
              <a:t>Recent research into whirling disease resistant rainbow trout</a:t>
            </a:r>
            <a:endParaRPr lang="en-US" dirty="0">
              <a:solidFill>
                <a:schemeClr val="tx1">
                  <a:lumMod val="95000"/>
                  <a:lumOff val="5000"/>
                </a:schemeClr>
              </a:solidFill>
            </a:endParaRPr>
          </a:p>
          <a:p>
            <a:endParaRPr lang="en-US" dirty="0"/>
          </a:p>
        </p:txBody>
      </p:sp>
    </p:spTree>
    <p:extLst>
      <p:ext uri="{BB962C8B-B14F-4D97-AF65-F5344CB8AC3E}">
        <p14:creationId xmlns:p14="http://schemas.microsoft.com/office/powerpoint/2010/main" val="278680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Management Goals</a:t>
            </a:r>
          </a:p>
        </p:txBody>
      </p:sp>
      <p:sp>
        <p:nvSpPr>
          <p:cNvPr id="3" name="Content Placeholder 2"/>
          <p:cNvSpPr>
            <a:spLocks noGrp="1"/>
          </p:cNvSpPr>
          <p:nvPr>
            <p:ph idx="1"/>
          </p:nvPr>
        </p:nvSpPr>
        <p:spPr>
          <a:xfrm>
            <a:off x="1942415" y="1810878"/>
            <a:ext cx="6591985" cy="3777622"/>
          </a:xfrm>
        </p:spPr>
        <p:txBody>
          <a:bodyPr/>
          <a:lstStyle/>
          <a:p>
            <a:pPr>
              <a:buFont typeface="Arial" panose="020B0604020202020204" pitchFamily="34" charset="0"/>
              <a:buChar char="•"/>
            </a:pPr>
            <a:r>
              <a:rPr lang="en-US" dirty="0">
                <a:solidFill>
                  <a:schemeClr val="tx1">
                    <a:lumMod val="95000"/>
                    <a:lumOff val="5000"/>
                  </a:schemeClr>
                </a:solidFill>
              </a:rPr>
              <a:t>Preserve or restore native fisheries</a:t>
            </a:r>
          </a:p>
          <a:p>
            <a:pPr>
              <a:buFont typeface="Arial" panose="020B0604020202020204" pitchFamily="34" charset="0"/>
              <a:buChar char="•"/>
            </a:pPr>
            <a:r>
              <a:rPr lang="en-US" dirty="0">
                <a:solidFill>
                  <a:schemeClr val="tx1">
                    <a:lumMod val="95000"/>
                    <a:lumOff val="5000"/>
                  </a:schemeClr>
                </a:solidFill>
              </a:rPr>
              <a:t>Provide a variety of recreational experiences</a:t>
            </a:r>
          </a:p>
          <a:p>
            <a:pPr>
              <a:buFont typeface="Arial" panose="020B0604020202020204" pitchFamily="34" charset="0"/>
              <a:buChar char="•"/>
            </a:pPr>
            <a:r>
              <a:rPr lang="en-US" dirty="0">
                <a:solidFill>
                  <a:schemeClr val="tx1">
                    <a:lumMod val="95000"/>
                    <a:lumOff val="5000"/>
                  </a:schemeClr>
                </a:solidFill>
              </a:rPr>
              <a:t>Preserve outstanding </a:t>
            </a:r>
            <a:r>
              <a:rPr lang="en-US" dirty="0" smtClean="0">
                <a:solidFill>
                  <a:schemeClr val="tx1">
                    <a:lumMod val="95000"/>
                    <a:lumOff val="5000"/>
                  </a:schemeClr>
                </a:solidFill>
              </a:rPr>
              <a:t>fisheries </a:t>
            </a:r>
            <a:r>
              <a:rPr lang="en-US" dirty="0">
                <a:solidFill>
                  <a:schemeClr val="tx1">
                    <a:lumMod val="95000"/>
                    <a:lumOff val="5000"/>
                  </a:schemeClr>
                </a:solidFill>
              </a:rPr>
              <a:t>(outstanding &amp; </a:t>
            </a:r>
            <a:r>
              <a:rPr lang="en-US" dirty="0">
                <a:solidFill>
                  <a:schemeClr val="tx1">
                    <a:lumMod val="95000"/>
                    <a:lumOff val="5000"/>
                  </a:schemeClr>
                </a:solidFill>
                <a:hlinkClick r:id="rId3"/>
              </a:rPr>
              <a:t>gold medal waters</a:t>
            </a:r>
            <a:r>
              <a:rPr lang="en-US" dirty="0">
                <a:solidFill>
                  <a:schemeClr val="tx1">
                    <a:lumMod val="95000"/>
                    <a:lumOff val="5000"/>
                  </a:schemeClr>
                </a:solidFill>
              </a:rPr>
              <a:t>)</a:t>
            </a:r>
          </a:p>
          <a:p>
            <a:pPr>
              <a:buFont typeface="Arial" panose="020B0604020202020204" pitchFamily="34" charset="0"/>
              <a:buChar char="•"/>
            </a:pPr>
            <a:r>
              <a:rPr lang="en-US" dirty="0">
                <a:solidFill>
                  <a:schemeClr val="tx1">
                    <a:lumMod val="95000"/>
                    <a:lumOff val="5000"/>
                  </a:schemeClr>
                </a:solidFill>
              </a:rPr>
              <a:t>Restore damaged fisheries</a:t>
            </a:r>
          </a:p>
          <a:p>
            <a:pPr>
              <a:buFont typeface="Arial" panose="020B0604020202020204" pitchFamily="34" charset="0"/>
              <a:buChar char="•"/>
            </a:pPr>
            <a:r>
              <a:rPr lang="en-US" dirty="0">
                <a:solidFill>
                  <a:schemeClr val="tx1">
                    <a:lumMod val="95000"/>
                    <a:lumOff val="5000"/>
                  </a:schemeClr>
                </a:solidFill>
              </a:rPr>
              <a:t>Mitigation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906" y="3699686"/>
            <a:ext cx="3951194" cy="2634129"/>
          </a:xfrm>
          <a:prstGeom prst="rect">
            <a:avLst/>
          </a:prstGeom>
        </p:spPr>
      </p:pic>
    </p:spTree>
    <p:extLst>
      <p:ext uri="{BB962C8B-B14F-4D97-AF65-F5344CB8AC3E}">
        <p14:creationId xmlns:p14="http://schemas.microsoft.com/office/powerpoint/2010/main" val="1842608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84000"/>
                    </a14:imgEffect>
                    <a14:imgEffect>
                      <a14:colorTemperature colorTemp="6499"/>
                    </a14:imgEffect>
                    <a14:imgEffect>
                      <a14:brightnessContrast contrast="7000"/>
                    </a14:imgEffect>
                  </a14:imgLayer>
                </a14:imgProps>
              </a:ext>
              <a:ext uri="{28A0092B-C50C-407E-A947-70E740481C1C}">
                <a14:useLocalDpi xmlns:a14="http://schemas.microsoft.com/office/drawing/2010/main" val="0"/>
              </a:ext>
            </a:extLst>
          </a:blip>
          <a:stretch>
            <a:fillRect/>
          </a:stretch>
        </p:blipFill>
        <p:spPr>
          <a:xfrm>
            <a:off x="3870375" y="4452198"/>
            <a:ext cx="2261479" cy="1875930"/>
          </a:xfrm>
          <a:prstGeom prst="rect">
            <a:avLst/>
          </a:prstGeom>
          <a:gradFill flip="none" rotWithShape="1">
            <a:gsLst>
              <a:gs pos="0">
                <a:schemeClr val="accent6">
                  <a:lumMod val="5000"/>
                  <a:lumOff val="95000"/>
                  <a:alpha val="14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gradFill flip="none" rotWithShape="1">
              <a:gsLst>
                <a:gs pos="35000">
                  <a:schemeClr val="accent2">
                    <a:lumMod val="0"/>
                    <a:lumOff val="100000"/>
                  </a:schemeClr>
                </a:gs>
                <a:gs pos="100000">
                  <a:schemeClr val="accent2">
                    <a:lumMod val="100000"/>
                  </a:schemeClr>
                </a:gs>
              </a:gsLst>
              <a:path path="circle">
                <a:fillToRect l="50000" t="-80000" r="50000" b="180000"/>
              </a:path>
              <a:tileRect/>
            </a:gradFill>
          </a:ln>
        </p:spPr>
      </p:pic>
      <p:sp>
        <p:nvSpPr>
          <p:cNvPr id="2" name="Title 1"/>
          <p:cNvSpPr>
            <a:spLocks noGrp="1"/>
          </p:cNvSpPr>
          <p:nvPr>
            <p:ph type="title"/>
          </p:nvPr>
        </p:nvSpPr>
        <p:spPr/>
        <p:txBody>
          <a:bodyPr/>
          <a:lstStyle/>
          <a:p>
            <a:pPr algn="ctr"/>
            <a:r>
              <a:rPr lang="en-US" dirty="0"/>
              <a:t>CPW Balancing Act</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solidFill>
                  <a:schemeClr val="tx1">
                    <a:lumMod val="95000"/>
                    <a:lumOff val="5000"/>
                  </a:schemeClr>
                </a:solidFill>
              </a:rPr>
              <a:t>Environmental threats and conditions (climate, seasons, drought, floods, spills, </a:t>
            </a:r>
            <a:r>
              <a:rPr lang="en-US" dirty="0" smtClean="0">
                <a:solidFill>
                  <a:schemeClr val="tx1">
                    <a:lumMod val="95000"/>
                    <a:lumOff val="5000"/>
                  </a:schemeClr>
                </a:solidFill>
              </a:rPr>
              <a:t>etc.)</a:t>
            </a:r>
            <a:endParaRPr lang="en-US" dirty="0">
              <a:solidFill>
                <a:schemeClr val="tx1">
                  <a:lumMod val="95000"/>
                  <a:lumOff val="5000"/>
                </a:schemeClr>
              </a:solidFill>
            </a:endParaRPr>
          </a:p>
          <a:p>
            <a:pPr>
              <a:buFont typeface="Arial" panose="020B0604020202020204" pitchFamily="34" charset="0"/>
              <a:buChar char="•"/>
            </a:pPr>
            <a:r>
              <a:rPr lang="en-US" dirty="0">
                <a:solidFill>
                  <a:schemeClr val="tx1">
                    <a:lumMod val="95000"/>
                    <a:lumOff val="5000"/>
                  </a:schemeClr>
                </a:solidFill>
              </a:rPr>
              <a:t>Competition for water management needs (supply for all uses, treatment, recreation, mitigation, </a:t>
            </a:r>
            <a:r>
              <a:rPr lang="en-US" dirty="0" smtClean="0">
                <a:solidFill>
                  <a:schemeClr val="tx1">
                    <a:lumMod val="95000"/>
                    <a:lumOff val="5000"/>
                  </a:schemeClr>
                </a:solidFill>
              </a:rPr>
              <a:t>etc.)</a:t>
            </a:r>
            <a:endParaRPr lang="en-US" dirty="0">
              <a:solidFill>
                <a:schemeClr val="tx1">
                  <a:lumMod val="95000"/>
                  <a:lumOff val="5000"/>
                </a:schemeClr>
              </a:solidFill>
            </a:endParaRPr>
          </a:p>
          <a:p>
            <a:pPr>
              <a:buFont typeface="Arial" panose="020B0604020202020204" pitchFamily="34" charset="0"/>
              <a:buChar char="•"/>
            </a:pPr>
            <a:r>
              <a:rPr lang="en-US" dirty="0">
                <a:solidFill>
                  <a:schemeClr val="tx1">
                    <a:lumMod val="95000"/>
                    <a:lumOff val="5000"/>
                  </a:schemeClr>
                </a:solidFill>
              </a:rPr>
              <a:t>Conservation ( native, non-native, invasive) with the capacity of water</a:t>
            </a:r>
          </a:p>
          <a:p>
            <a:endParaRPr lang="en-US" dirty="0"/>
          </a:p>
        </p:txBody>
      </p:sp>
    </p:spTree>
    <p:extLst>
      <p:ext uri="{BB962C8B-B14F-4D97-AF65-F5344CB8AC3E}">
        <p14:creationId xmlns:p14="http://schemas.microsoft.com/office/powerpoint/2010/main" val="1657290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Native Fish</a:t>
            </a:r>
          </a:p>
        </p:txBody>
      </p:sp>
      <p:sp>
        <p:nvSpPr>
          <p:cNvPr id="3" name="Content Placeholder 2"/>
          <p:cNvSpPr>
            <a:spLocks noGrp="1"/>
          </p:cNvSpPr>
          <p:nvPr>
            <p:ph idx="1"/>
          </p:nvPr>
        </p:nvSpPr>
        <p:spPr>
          <a:xfrm>
            <a:off x="1945201" y="1404257"/>
            <a:ext cx="6591985" cy="1861457"/>
          </a:xfrm>
        </p:spPr>
        <p:txBody>
          <a:bodyPr>
            <a:normAutofit/>
          </a:bodyPr>
          <a:lstStyle/>
          <a:p>
            <a:pPr>
              <a:buFont typeface="Arial" panose="020B0604020202020204" pitchFamily="34" charset="0"/>
              <a:buChar char="•"/>
            </a:pPr>
            <a:r>
              <a:rPr lang="en-US" dirty="0">
                <a:solidFill>
                  <a:schemeClr val="tx1">
                    <a:lumMod val="95000"/>
                    <a:lumOff val="5000"/>
                  </a:schemeClr>
                </a:solidFill>
              </a:rPr>
              <a:t>Also </a:t>
            </a:r>
            <a:r>
              <a:rPr lang="en-US" dirty="0" smtClean="0">
                <a:solidFill>
                  <a:schemeClr val="tx1">
                    <a:lumMod val="95000"/>
                    <a:lumOff val="5000"/>
                  </a:schemeClr>
                </a:solidFill>
              </a:rPr>
              <a:t>called indigenous </a:t>
            </a:r>
            <a:r>
              <a:rPr lang="en-US" dirty="0">
                <a:solidFill>
                  <a:schemeClr val="tx1">
                    <a:lumMod val="95000"/>
                    <a:lumOff val="5000"/>
                  </a:schemeClr>
                </a:solidFill>
              </a:rPr>
              <a:t>or endemic</a:t>
            </a:r>
          </a:p>
          <a:p>
            <a:pPr>
              <a:buFont typeface="Arial" panose="020B0604020202020204" pitchFamily="34" charset="0"/>
              <a:buChar char="•"/>
            </a:pPr>
            <a:r>
              <a:rPr lang="en-US" dirty="0" smtClean="0">
                <a:solidFill>
                  <a:schemeClr val="tx1">
                    <a:lumMod val="95000"/>
                    <a:lumOff val="5000"/>
                  </a:schemeClr>
                </a:solidFill>
              </a:rPr>
              <a:t>Occur </a:t>
            </a:r>
            <a:r>
              <a:rPr lang="en-US" dirty="0">
                <a:solidFill>
                  <a:schemeClr val="tx1">
                    <a:lumMod val="95000"/>
                    <a:lumOff val="5000"/>
                  </a:schemeClr>
                </a:solidFill>
              </a:rPr>
              <a:t>naturally and are self sustaining (at least historically)</a:t>
            </a:r>
          </a:p>
          <a:p>
            <a:pPr>
              <a:buFont typeface="Arial" panose="020B0604020202020204" pitchFamily="34" charset="0"/>
              <a:buChar char="•"/>
            </a:pPr>
            <a:r>
              <a:rPr lang="en-US" dirty="0" smtClean="0">
                <a:solidFill>
                  <a:schemeClr val="tx1">
                    <a:lumMod val="95000"/>
                    <a:lumOff val="5000"/>
                  </a:schemeClr>
                </a:solidFill>
              </a:rPr>
              <a:t>Fit into </a:t>
            </a:r>
            <a:r>
              <a:rPr lang="en-US" dirty="0">
                <a:solidFill>
                  <a:schemeClr val="tx1">
                    <a:lumMod val="95000"/>
                    <a:lumOff val="5000"/>
                  </a:schemeClr>
                </a:solidFill>
              </a:rPr>
              <a:t>the natural food web and </a:t>
            </a:r>
            <a:r>
              <a:rPr lang="en-US" dirty="0" smtClean="0">
                <a:solidFill>
                  <a:schemeClr val="tx1">
                    <a:lumMod val="95000"/>
                    <a:lumOff val="5000"/>
                  </a:schemeClr>
                </a:solidFill>
              </a:rPr>
              <a:t>have </a:t>
            </a:r>
            <a:r>
              <a:rPr lang="en-US" dirty="0">
                <a:solidFill>
                  <a:schemeClr val="tx1">
                    <a:lumMod val="95000"/>
                    <a:lumOff val="5000"/>
                  </a:schemeClr>
                </a:solidFill>
              </a:rPr>
              <a:t>a niche in the </a:t>
            </a:r>
            <a:r>
              <a:rPr lang="en-US" dirty="0" smtClean="0">
                <a:solidFill>
                  <a:schemeClr val="tx1">
                    <a:lumMod val="95000"/>
                    <a:lumOff val="5000"/>
                  </a:schemeClr>
                </a:solidFill>
              </a:rPr>
              <a:t>habitat</a:t>
            </a:r>
            <a:endParaRPr lang="en-US" dirty="0">
              <a:solidFill>
                <a:schemeClr val="tx1">
                  <a:lumMod val="95000"/>
                  <a:lumOff val="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201" y="3363679"/>
            <a:ext cx="3933573" cy="2204364"/>
          </a:xfrm>
          <a:prstGeom prst="rect">
            <a:avLst/>
          </a:prstGeom>
        </p:spPr>
      </p:pic>
      <p:sp>
        <p:nvSpPr>
          <p:cNvPr id="5" name="TextBox 4"/>
          <p:cNvSpPr txBox="1"/>
          <p:nvPr/>
        </p:nvSpPr>
        <p:spPr>
          <a:xfrm>
            <a:off x="6025243" y="3314701"/>
            <a:ext cx="2694214" cy="2308324"/>
          </a:xfrm>
          <a:prstGeom prst="rect">
            <a:avLst/>
          </a:prstGeom>
          <a:noFill/>
        </p:spPr>
        <p:txBody>
          <a:bodyPr wrap="square" rtlCol="0">
            <a:spAutoFit/>
          </a:bodyPr>
          <a:lstStyle/>
          <a:p>
            <a:pPr marL="342900" lvl="0" indent="-342900">
              <a:spcBef>
                <a:spcPts val="1000"/>
              </a:spcBef>
              <a:buClr>
                <a:srgbClr val="A53010"/>
              </a:buClr>
              <a:buFont typeface="Arial" panose="020B0604020202020204" pitchFamily="34" charset="0"/>
              <a:buChar char="•"/>
            </a:pPr>
            <a:r>
              <a:rPr lang="en-US" dirty="0" smtClean="0">
                <a:solidFill>
                  <a:schemeClr val="tx1">
                    <a:lumMod val="95000"/>
                    <a:lumOff val="5000"/>
                  </a:schemeClr>
                </a:solidFill>
              </a:rPr>
              <a:t>See </a:t>
            </a:r>
            <a:r>
              <a:rPr lang="en-US" dirty="0">
                <a:solidFill>
                  <a:schemeClr val="tx1">
                    <a:lumMod val="95000"/>
                    <a:lumOff val="5000"/>
                  </a:schemeClr>
                </a:solidFill>
              </a:rPr>
              <a:t>how CPW is working </a:t>
            </a:r>
            <a:r>
              <a:rPr lang="en-US" dirty="0">
                <a:solidFill>
                  <a:prstClr val="black">
                    <a:lumMod val="75000"/>
                    <a:lumOff val="25000"/>
                  </a:prstClr>
                </a:solidFill>
                <a:hlinkClick r:id="rId4"/>
              </a:rPr>
              <a:t>to protect </a:t>
            </a:r>
            <a:r>
              <a:rPr lang="en-US" dirty="0" smtClean="0">
                <a:solidFill>
                  <a:prstClr val="black">
                    <a:lumMod val="75000"/>
                    <a:lumOff val="25000"/>
                  </a:prstClr>
                </a:solidFill>
                <a:hlinkClick r:id="rId4"/>
              </a:rPr>
              <a:t>the native </a:t>
            </a:r>
            <a:r>
              <a:rPr lang="en-US" dirty="0" err="1">
                <a:solidFill>
                  <a:prstClr val="black">
                    <a:lumMod val="75000"/>
                    <a:lumOff val="25000"/>
                  </a:prstClr>
                </a:solidFill>
                <a:hlinkClick r:id="rId4"/>
              </a:rPr>
              <a:t>Flannelmouth</a:t>
            </a:r>
            <a:r>
              <a:rPr lang="en-US" dirty="0">
                <a:solidFill>
                  <a:prstClr val="black">
                    <a:lumMod val="75000"/>
                    <a:lumOff val="25000"/>
                  </a:prstClr>
                </a:solidFill>
                <a:hlinkClick r:id="rId4"/>
              </a:rPr>
              <a:t> Sucker, </a:t>
            </a:r>
            <a:r>
              <a:rPr lang="en-US" dirty="0" err="1">
                <a:solidFill>
                  <a:prstClr val="black">
                    <a:lumMod val="75000"/>
                    <a:lumOff val="25000"/>
                  </a:prstClr>
                </a:solidFill>
                <a:hlinkClick r:id="rId4"/>
              </a:rPr>
              <a:t>Bluehead</a:t>
            </a:r>
            <a:r>
              <a:rPr lang="en-US" dirty="0">
                <a:solidFill>
                  <a:prstClr val="black">
                    <a:lumMod val="75000"/>
                    <a:lumOff val="25000"/>
                  </a:prstClr>
                </a:solidFill>
                <a:hlinkClick r:id="rId4"/>
              </a:rPr>
              <a:t> Sucker and </a:t>
            </a:r>
            <a:r>
              <a:rPr lang="en-US" dirty="0" err="1">
                <a:solidFill>
                  <a:prstClr val="black">
                    <a:lumMod val="75000"/>
                    <a:lumOff val="25000"/>
                  </a:prstClr>
                </a:solidFill>
                <a:hlinkClick r:id="rId4"/>
              </a:rPr>
              <a:t>Roundtail</a:t>
            </a:r>
            <a:r>
              <a:rPr lang="en-US" dirty="0">
                <a:solidFill>
                  <a:prstClr val="black">
                    <a:lumMod val="75000"/>
                    <a:lumOff val="25000"/>
                  </a:prstClr>
                </a:solidFill>
                <a:hlinkClick r:id="rId4"/>
              </a:rPr>
              <a:t> Chub </a:t>
            </a:r>
            <a:endParaRPr lang="en-US"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4110216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Non-native </a:t>
            </a:r>
            <a:r>
              <a:rPr lang="en-US" dirty="0"/>
              <a:t>Fish </a:t>
            </a:r>
          </a:p>
        </p:txBody>
      </p:sp>
      <p:sp>
        <p:nvSpPr>
          <p:cNvPr id="3" name="Content Placeholder 2"/>
          <p:cNvSpPr>
            <a:spLocks noGrp="1"/>
          </p:cNvSpPr>
          <p:nvPr>
            <p:ph idx="1"/>
          </p:nvPr>
        </p:nvSpPr>
        <p:spPr>
          <a:xfrm>
            <a:off x="1948830" y="1355272"/>
            <a:ext cx="6591985" cy="1977176"/>
          </a:xfrm>
        </p:spPr>
        <p:txBody>
          <a:bodyPr>
            <a:normAutofit/>
          </a:bodyPr>
          <a:lstStyle/>
          <a:p>
            <a:pPr>
              <a:buFont typeface="Arial" panose="020B0604020202020204" pitchFamily="34" charset="0"/>
              <a:buChar char="•"/>
            </a:pPr>
            <a:r>
              <a:rPr lang="en-US" dirty="0">
                <a:solidFill>
                  <a:schemeClr val="tx1">
                    <a:lumMod val="95000"/>
                    <a:lumOff val="5000"/>
                  </a:schemeClr>
                </a:solidFill>
              </a:rPr>
              <a:t>Also </a:t>
            </a:r>
            <a:r>
              <a:rPr lang="en-US" dirty="0" smtClean="0">
                <a:solidFill>
                  <a:schemeClr val="tx1">
                    <a:lumMod val="95000"/>
                    <a:lumOff val="5000"/>
                  </a:schemeClr>
                </a:solidFill>
              </a:rPr>
              <a:t>called exotic </a:t>
            </a:r>
            <a:r>
              <a:rPr lang="en-US" dirty="0">
                <a:solidFill>
                  <a:schemeClr val="tx1">
                    <a:lumMod val="95000"/>
                    <a:lumOff val="5000"/>
                  </a:schemeClr>
                </a:solidFill>
              </a:rPr>
              <a:t>or </a:t>
            </a:r>
            <a:r>
              <a:rPr lang="en-US" dirty="0" smtClean="0">
                <a:solidFill>
                  <a:schemeClr val="tx1">
                    <a:lumMod val="95000"/>
                    <a:lumOff val="5000"/>
                  </a:schemeClr>
                </a:solidFill>
              </a:rPr>
              <a:t>alien </a:t>
            </a:r>
            <a:r>
              <a:rPr lang="en-US" dirty="0">
                <a:solidFill>
                  <a:schemeClr val="tx1">
                    <a:lumMod val="95000"/>
                    <a:lumOff val="5000"/>
                  </a:schemeClr>
                </a:solidFill>
              </a:rPr>
              <a:t>Species</a:t>
            </a:r>
          </a:p>
          <a:p>
            <a:pPr>
              <a:buFont typeface="Arial" panose="020B0604020202020204" pitchFamily="34" charset="0"/>
              <a:buChar char="•"/>
            </a:pPr>
            <a:r>
              <a:rPr lang="en-US" dirty="0">
                <a:solidFill>
                  <a:schemeClr val="tx1">
                    <a:lumMod val="95000"/>
                    <a:lumOff val="5000"/>
                  </a:schemeClr>
                </a:solidFill>
              </a:rPr>
              <a:t>D</a:t>
            </a:r>
            <a:r>
              <a:rPr lang="en-US" dirty="0" smtClean="0">
                <a:solidFill>
                  <a:schemeClr val="tx1">
                    <a:lumMod val="95000"/>
                    <a:lumOff val="5000"/>
                  </a:schemeClr>
                </a:solidFill>
              </a:rPr>
              <a:t>id NOT </a:t>
            </a:r>
            <a:r>
              <a:rPr lang="en-US" dirty="0">
                <a:solidFill>
                  <a:schemeClr val="tx1">
                    <a:lumMod val="95000"/>
                    <a:lumOff val="5000"/>
                  </a:schemeClr>
                </a:solidFill>
              </a:rPr>
              <a:t>originate in </a:t>
            </a:r>
            <a:r>
              <a:rPr lang="en-US" dirty="0" smtClean="0">
                <a:solidFill>
                  <a:schemeClr val="tx1">
                    <a:lumMod val="95000"/>
                    <a:lumOff val="5000"/>
                  </a:schemeClr>
                </a:solidFill>
              </a:rPr>
              <a:t>Colorado</a:t>
            </a:r>
            <a:endParaRPr lang="en-US" dirty="0">
              <a:solidFill>
                <a:schemeClr val="tx1">
                  <a:lumMod val="95000"/>
                  <a:lumOff val="5000"/>
                </a:schemeClr>
              </a:solidFill>
            </a:endParaRPr>
          </a:p>
          <a:p>
            <a:pPr>
              <a:buFont typeface="Arial" panose="020B0604020202020204" pitchFamily="34" charset="0"/>
              <a:buChar char="•"/>
            </a:pPr>
            <a:r>
              <a:rPr lang="en-US" dirty="0">
                <a:solidFill>
                  <a:schemeClr val="tx1">
                    <a:lumMod val="95000"/>
                    <a:lumOff val="5000"/>
                  </a:schemeClr>
                </a:solidFill>
              </a:rPr>
              <a:t>Brought </a:t>
            </a:r>
            <a:r>
              <a:rPr lang="en-US" dirty="0" smtClean="0">
                <a:solidFill>
                  <a:schemeClr val="tx1">
                    <a:lumMod val="95000"/>
                    <a:lumOff val="5000"/>
                  </a:schemeClr>
                </a:solidFill>
              </a:rPr>
              <a:t>to Colorado by humans either on purpose </a:t>
            </a:r>
            <a:r>
              <a:rPr lang="en-US" dirty="0">
                <a:solidFill>
                  <a:schemeClr val="tx1">
                    <a:lumMod val="95000"/>
                    <a:lumOff val="5000"/>
                  </a:schemeClr>
                </a:solidFill>
              </a:rPr>
              <a:t>or </a:t>
            </a:r>
            <a:r>
              <a:rPr lang="en-US" dirty="0" smtClean="0">
                <a:solidFill>
                  <a:schemeClr val="tx1">
                    <a:lumMod val="95000"/>
                    <a:lumOff val="5000"/>
                  </a:schemeClr>
                </a:solidFill>
              </a:rPr>
              <a:t>accidentally</a:t>
            </a:r>
          </a:p>
          <a:p>
            <a:pPr>
              <a:buFont typeface="Arial" panose="020B0604020202020204" pitchFamily="34" charset="0"/>
              <a:buChar char="•"/>
            </a:pPr>
            <a:r>
              <a:rPr lang="en-US" dirty="0" smtClean="0">
                <a:solidFill>
                  <a:schemeClr val="tx1">
                    <a:lumMod val="95000"/>
                    <a:lumOff val="5000"/>
                  </a:schemeClr>
                </a:solidFill>
              </a:rPr>
              <a:t>Have no </a:t>
            </a:r>
            <a:r>
              <a:rPr lang="en-US" dirty="0">
                <a:solidFill>
                  <a:schemeClr val="tx1">
                    <a:lumMod val="95000"/>
                    <a:lumOff val="5000"/>
                  </a:schemeClr>
                </a:solidFill>
              </a:rPr>
              <a:t>negative impact on the </a:t>
            </a:r>
            <a:r>
              <a:rPr lang="en-US" dirty="0" smtClean="0">
                <a:solidFill>
                  <a:schemeClr val="tx1">
                    <a:lumMod val="95000"/>
                    <a:lumOff val="5000"/>
                  </a:schemeClr>
                </a:solidFill>
              </a:rPr>
              <a:t>ecosystem</a:t>
            </a:r>
            <a:endParaRPr lang="en-US" dirty="0">
              <a:solidFill>
                <a:schemeClr val="tx1">
                  <a:lumMod val="95000"/>
                  <a:lumOff val="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837" y="3324281"/>
            <a:ext cx="4201042" cy="2363085"/>
          </a:xfrm>
          <a:prstGeom prst="rect">
            <a:avLst/>
          </a:prstGeom>
        </p:spPr>
      </p:pic>
      <p:sp>
        <p:nvSpPr>
          <p:cNvPr id="5" name="TextBox 4"/>
          <p:cNvSpPr txBox="1"/>
          <p:nvPr/>
        </p:nvSpPr>
        <p:spPr>
          <a:xfrm>
            <a:off x="1948829" y="3250802"/>
            <a:ext cx="2198627" cy="2436564"/>
          </a:xfrm>
          <a:prstGeom prst="rect">
            <a:avLst/>
          </a:prstGeom>
          <a:noFill/>
        </p:spPr>
        <p:txBody>
          <a:bodyPr wrap="square" rtlCol="0">
            <a:spAutoFit/>
          </a:bodyPr>
          <a:lstStyle/>
          <a:p>
            <a:pPr marL="342900" lvl="0" indent="-342900">
              <a:spcBef>
                <a:spcPts val="1000"/>
              </a:spcBef>
              <a:buClr>
                <a:srgbClr val="A53010"/>
              </a:buClr>
              <a:buFont typeface="Arial" panose="020B0604020202020204" pitchFamily="34" charset="0"/>
              <a:buChar char="•"/>
            </a:pPr>
            <a:r>
              <a:rPr lang="en-US" dirty="0">
                <a:solidFill>
                  <a:schemeClr val="tx1">
                    <a:lumMod val="95000"/>
                    <a:lumOff val="5000"/>
                  </a:schemeClr>
                </a:solidFill>
              </a:rPr>
              <a:t>Examples include Brown, Rainbow, Brook Trout, Small and Large Mouth </a:t>
            </a:r>
            <a:r>
              <a:rPr lang="en-US" dirty="0" smtClean="0">
                <a:solidFill>
                  <a:schemeClr val="tx1">
                    <a:lumMod val="95000"/>
                    <a:lumOff val="5000"/>
                  </a:schemeClr>
                </a:solidFill>
              </a:rPr>
              <a:t>Bass</a:t>
            </a:r>
            <a:endParaRPr lang="en-US" dirty="0">
              <a:solidFill>
                <a:schemeClr val="tx1">
                  <a:lumMod val="95000"/>
                  <a:lumOff val="5000"/>
                </a:schemeClr>
              </a:solidFill>
            </a:endParaRPr>
          </a:p>
          <a:p>
            <a:pPr marL="342900" lvl="0" indent="-342900">
              <a:spcBef>
                <a:spcPts val="1000"/>
              </a:spcBef>
              <a:buClr>
                <a:srgbClr val="A53010"/>
              </a:buClr>
              <a:buFont typeface="Wingdings 3" charset="2"/>
              <a:buChar char=""/>
            </a:pPr>
            <a:endParaRPr lang="en-US" dirty="0">
              <a:solidFill>
                <a:prstClr val="black">
                  <a:lumMod val="75000"/>
                  <a:lumOff val="25000"/>
                </a:prstClr>
              </a:solidFill>
            </a:endParaRPr>
          </a:p>
        </p:txBody>
      </p:sp>
    </p:spTree>
    <p:extLst>
      <p:ext uri="{BB962C8B-B14F-4D97-AF65-F5344CB8AC3E}">
        <p14:creationId xmlns:p14="http://schemas.microsoft.com/office/powerpoint/2010/main" val="315148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Invasive Fish </a:t>
            </a:r>
          </a:p>
        </p:txBody>
      </p:sp>
      <p:sp>
        <p:nvSpPr>
          <p:cNvPr id="3" name="Content Placeholder 2"/>
          <p:cNvSpPr>
            <a:spLocks noGrp="1"/>
          </p:cNvSpPr>
          <p:nvPr>
            <p:ph idx="1"/>
          </p:nvPr>
        </p:nvSpPr>
        <p:spPr>
          <a:xfrm>
            <a:off x="1942415" y="1726662"/>
            <a:ext cx="6591985" cy="1687286"/>
          </a:xfrm>
        </p:spPr>
        <p:txBody>
          <a:bodyPr>
            <a:normAutofit/>
          </a:bodyPr>
          <a:lstStyle/>
          <a:p>
            <a:pPr>
              <a:spcAft>
                <a:spcPts val="600"/>
              </a:spcAft>
              <a:buFont typeface="Arial" panose="020B0604020202020204" pitchFamily="34" charset="0"/>
              <a:buChar char="•"/>
            </a:pPr>
            <a:r>
              <a:rPr lang="en-US" dirty="0">
                <a:solidFill>
                  <a:schemeClr val="tx1">
                    <a:lumMod val="95000"/>
                    <a:lumOff val="5000"/>
                  </a:schemeClr>
                </a:solidFill>
              </a:rPr>
              <a:t>Non-native </a:t>
            </a:r>
            <a:r>
              <a:rPr lang="en-US" dirty="0" smtClean="0">
                <a:solidFill>
                  <a:schemeClr val="tx1">
                    <a:lumMod val="95000"/>
                    <a:lumOff val="5000"/>
                  </a:schemeClr>
                </a:solidFill>
              </a:rPr>
              <a:t>AND likely </a:t>
            </a:r>
            <a:r>
              <a:rPr lang="en-US" dirty="0">
                <a:solidFill>
                  <a:schemeClr val="tx1">
                    <a:lumMod val="95000"/>
                    <a:lumOff val="5000"/>
                  </a:schemeClr>
                </a:solidFill>
              </a:rPr>
              <a:t>to cause </a:t>
            </a:r>
            <a:r>
              <a:rPr lang="en-US" b="1" i="1" dirty="0">
                <a:solidFill>
                  <a:schemeClr val="tx1">
                    <a:lumMod val="95000"/>
                    <a:lumOff val="5000"/>
                  </a:schemeClr>
                </a:solidFill>
              </a:rPr>
              <a:t>harm</a:t>
            </a:r>
            <a:r>
              <a:rPr lang="en-US" dirty="0">
                <a:solidFill>
                  <a:schemeClr val="tx1">
                    <a:lumMod val="95000"/>
                    <a:lumOff val="5000"/>
                  </a:schemeClr>
                </a:solidFill>
              </a:rPr>
              <a:t> to the economy, the environment, </a:t>
            </a:r>
            <a:r>
              <a:rPr lang="en-US" dirty="0" smtClean="0">
                <a:solidFill>
                  <a:schemeClr val="tx1">
                    <a:lumMod val="95000"/>
                    <a:lumOff val="5000"/>
                  </a:schemeClr>
                </a:solidFill>
              </a:rPr>
              <a:t>and/or </a:t>
            </a:r>
            <a:r>
              <a:rPr lang="en-US" dirty="0">
                <a:solidFill>
                  <a:schemeClr val="tx1">
                    <a:lumMod val="95000"/>
                    <a:lumOff val="5000"/>
                  </a:schemeClr>
                </a:solidFill>
              </a:rPr>
              <a:t>human </a:t>
            </a:r>
            <a:r>
              <a:rPr lang="en-US" dirty="0" smtClean="0">
                <a:solidFill>
                  <a:schemeClr val="tx1">
                    <a:lumMod val="95000"/>
                    <a:lumOff val="5000"/>
                  </a:schemeClr>
                </a:solidFill>
              </a:rPr>
              <a:t>health</a:t>
            </a:r>
            <a:endParaRPr lang="en-US" dirty="0">
              <a:solidFill>
                <a:schemeClr val="tx1">
                  <a:lumMod val="95000"/>
                  <a:lumOff val="5000"/>
                </a:schemeClr>
              </a:solidFill>
            </a:endParaRPr>
          </a:p>
          <a:p>
            <a:pPr>
              <a:buFont typeface="Arial" panose="020B0604020202020204" pitchFamily="34" charset="0"/>
              <a:buChar char="•"/>
            </a:pPr>
            <a:r>
              <a:rPr lang="en-US" dirty="0">
                <a:solidFill>
                  <a:schemeClr val="tx1">
                    <a:lumMod val="95000"/>
                    <a:lumOff val="5000"/>
                  </a:schemeClr>
                </a:solidFill>
                <a:effectLst/>
                <a:ea typeface="Times New Roman" panose="02020603050405020304" pitchFamily="18" charset="0"/>
              </a:rPr>
              <a:t>Examples include </a:t>
            </a:r>
            <a:r>
              <a:rPr lang="en-US" dirty="0" smtClean="0">
                <a:solidFill>
                  <a:schemeClr val="tx1">
                    <a:lumMod val="95000"/>
                    <a:lumOff val="5000"/>
                  </a:schemeClr>
                </a:solidFill>
                <a:effectLst/>
                <a:ea typeface="Times New Roman" panose="02020603050405020304" pitchFamily="18" charset="0"/>
              </a:rPr>
              <a:t>tamarisks and pikeminnow, and, in </a:t>
            </a:r>
            <a:r>
              <a:rPr lang="en-US" b="1" i="1" dirty="0" smtClean="0">
                <a:solidFill>
                  <a:schemeClr val="tx1">
                    <a:lumMod val="95000"/>
                    <a:lumOff val="5000"/>
                  </a:schemeClr>
                </a:solidFill>
                <a:effectLst/>
                <a:ea typeface="Times New Roman" panose="02020603050405020304" pitchFamily="18" charset="0"/>
              </a:rPr>
              <a:t>some</a:t>
            </a:r>
            <a:r>
              <a:rPr lang="en-US" dirty="0" smtClean="0">
                <a:solidFill>
                  <a:schemeClr val="tx1">
                    <a:lumMod val="95000"/>
                    <a:lumOff val="5000"/>
                  </a:schemeClr>
                </a:solidFill>
                <a:effectLst/>
                <a:ea typeface="Times New Roman" panose="02020603050405020304" pitchFamily="18" charset="0"/>
              </a:rPr>
              <a:t> areas, brown and rainbow trout</a:t>
            </a:r>
            <a:endParaRPr lang="en-US" dirty="0">
              <a:solidFill>
                <a:schemeClr val="tx1">
                  <a:lumMod val="95000"/>
                  <a:lumOff val="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436" y="4093226"/>
            <a:ext cx="6451963" cy="2036401"/>
          </a:xfrm>
          <a:prstGeom prst="rect">
            <a:avLst/>
          </a:prstGeom>
        </p:spPr>
      </p:pic>
    </p:spTree>
    <p:extLst>
      <p:ext uri="{BB962C8B-B14F-4D97-AF65-F5344CB8AC3E}">
        <p14:creationId xmlns:p14="http://schemas.microsoft.com/office/powerpoint/2010/main" val="3339053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625F-6EF3-452E-B0B4-D391038FC398}"/>
              </a:ext>
            </a:extLst>
          </p:cNvPr>
          <p:cNvSpPr>
            <a:spLocks noGrp="1"/>
          </p:cNvSpPr>
          <p:nvPr>
            <p:ph type="title"/>
          </p:nvPr>
        </p:nvSpPr>
        <p:spPr/>
        <p:txBody>
          <a:bodyPr>
            <a:normAutofit/>
          </a:bodyPr>
          <a:lstStyle/>
          <a:p>
            <a:pPr algn="ctr"/>
            <a:r>
              <a:rPr lang="en-US" sz="3600" dirty="0">
                <a:effectLst/>
                <a:ea typeface="Times New Roman" panose="02020603050405020304" pitchFamily="18" charset="0"/>
              </a:rPr>
              <a:t>Aquatic Nuisance Species</a:t>
            </a:r>
            <a:r>
              <a:rPr lang="en-US" sz="3600" dirty="0">
                <a:solidFill>
                  <a:srgbClr val="000000"/>
                </a:solidFill>
                <a:effectLst/>
                <a:ea typeface="Times New Roman" panose="02020603050405020304" pitchFamily="18" charset="0"/>
              </a:rPr>
              <a:t> </a:t>
            </a:r>
            <a:endParaRPr lang="en-US" sz="7200" dirty="0"/>
          </a:p>
        </p:txBody>
      </p:sp>
      <p:sp>
        <p:nvSpPr>
          <p:cNvPr id="3" name="Content Placeholder 2">
            <a:extLst>
              <a:ext uri="{FF2B5EF4-FFF2-40B4-BE49-F238E27FC236}">
                <a16:creationId xmlns:a16="http://schemas.microsoft.com/office/drawing/2014/main" id="{6E38A0B9-AB50-411D-818F-04877175AF14}"/>
              </a:ext>
            </a:extLst>
          </p:cNvPr>
          <p:cNvSpPr>
            <a:spLocks noGrp="1"/>
          </p:cNvSpPr>
          <p:nvPr>
            <p:ph idx="1"/>
          </p:nvPr>
        </p:nvSpPr>
        <p:spPr>
          <a:xfrm>
            <a:off x="1945201" y="1593171"/>
            <a:ext cx="6591985" cy="2709888"/>
          </a:xfrm>
        </p:spPr>
        <p:txBody>
          <a:bodyPr>
            <a:normAutofit/>
          </a:bodyPr>
          <a:lstStyle/>
          <a:p>
            <a:pPr>
              <a:buFont typeface="Arial" panose="020B0604020202020204" pitchFamily="34" charset="0"/>
              <a:buChar char="•"/>
            </a:pPr>
            <a:r>
              <a:rPr lang="en-US" sz="2200" dirty="0" smtClean="0">
                <a:solidFill>
                  <a:schemeClr val="tx1">
                    <a:lumMod val="95000"/>
                    <a:lumOff val="5000"/>
                  </a:schemeClr>
                </a:solidFill>
                <a:effectLst/>
                <a:ea typeface="Times New Roman" panose="02020603050405020304" pitchFamily="18" charset="0"/>
              </a:rPr>
              <a:t>Waterborne</a:t>
            </a:r>
            <a:r>
              <a:rPr lang="en-US" sz="2200" dirty="0">
                <a:solidFill>
                  <a:schemeClr val="tx1">
                    <a:lumMod val="95000"/>
                    <a:lumOff val="5000"/>
                  </a:schemeClr>
                </a:solidFill>
                <a:effectLst/>
                <a:ea typeface="Times New Roman" panose="02020603050405020304" pitchFamily="18" charset="0"/>
              </a:rPr>
              <a:t>, non-native </a:t>
            </a:r>
            <a:endParaRPr lang="en-US" sz="2200" dirty="0" smtClean="0">
              <a:solidFill>
                <a:schemeClr val="tx1">
                  <a:lumMod val="95000"/>
                  <a:lumOff val="5000"/>
                </a:schemeClr>
              </a:solidFill>
              <a:effectLst/>
              <a:ea typeface="Times New Roman" panose="02020603050405020304" pitchFamily="18" charset="0"/>
            </a:endParaRPr>
          </a:p>
          <a:p>
            <a:pPr>
              <a:buFont typeface="Arial" panose="020B0604020202020204" pitchFamily="34" charset="0"/>
              <a:buChar char="•"/>
            </a:pPr>
            <a:r>
              <a:rPr lang="en-US" sz="2200" dirty="0" smtClean="0">
                <a:solidFill>
                  <a:schemeClr val="tx1">
                    <a:lumMod val="95000"/>
                    <a:lumOff val="5000"/>
                  </a:schemeClr>
                </a:solidFill>
                <a:effectLst/>
                <a:ea typeface="Times New Roman" panose="02020603050405020304" pitchFamily="18" charset="0"/>
              </a:rPr>
              <a:t>Threatens:</a:t>
            </a:r>
          </a:p>
          <a:p>
            <a:pPr lvl="1">
              <a:buFont typeface="Arial" panose="020B0604020202020204" pitchFamily="34" charset="0"/>
              <a:buChar char="•"/>
            </a:pPr>
            <a:r>
              <a:rPr lang="en-US" sz="2000" dirty="0" smtClean="0">
                <a:solidFill>
                  <a:schemeClr val="tx1">
                    <a:lumMod val="95000"/>
                    <a:lumOff val="5000"/>
                  </a:schemeClr>
                </a:solidFill>
                <a:ea typeface="Times New Roman" panose="02020603050405020304" pitchFamily="18" charset="0"/>
              </a:rPr>
              <a:t>D</a:t>
            </a:r>
            <a:r>
              <a:rPr lang="en-US" sz="2000" dirty="0" smtClean="0">
                <a:solidFill>
                  <a:schemeClr val="tx1">
                    <a:lumMod val="95000"/>
                    <a:lumOff val="5000"/>
                  </a:schemeClr>
                </a:solidFill>
                <a:effectLst/>
                <a:ea typeface="Times New Roman" panose="02020603050405020304" pitchFamily="18" charset="0"/>
              </a:rPr>
              <a:t>iversity </a:t>
            </a:r>
            <a:r>
              <a:rPr lang="en-US" sz="2000" dirty="0">
                <a:solidFill>
                  <a:schemeClr val="tx1">
                    <a:lumMod val="95000"/>
                    <a:lumOff val="5000"/>
                  </a:schemeClr>
                </a:solidFill>
                <a:effectLst/>
                <a:ea typeface="Times New Roman" panose="02020603050405020304" pitchFamily="18" charset="0"/>
              </a:rPr>
              <a:t>or abundance of native </a:t>
            </a:r>
            <a:r>
              <a:rPr lang="en-US" sz="2000" dirty="0" smtClean="0">
                <a:solidFill>
                  <a:schemeClr val="tx1">
                    <a:lumMod val="95000"/>
                    <a:lumOff val="5000"/>
                  </a:schemeClr>
                </a:solidFill>
                <a:effectLst/>
                <a:ea typeface="Times New Roman" panose="02020603050405020304" pitchFamily="18" charset="0"/>
              </a:rPr>
              <a:t>species</a:t>
            </a:r>
          </a:p>
          <a:p>
            <a:pPr lvl="1">
              <a:buFont typeface="Arial" panose="020B0604020202020204" pitchFamily="34" charset="0"/>
              <a:buChar char="•"/>
            </a:pPr>
            <a:r>
              <a:rPr lang="en-US" sz="2000" dirty="0" smtClean="0">
                <a:solidFill>
                  <a:schemeClr val="tx1">
                    <a:lumMod val="95000"/>
                    <a:lumOff val="5000"/>
                  </a:schemeClr>
                </a:solidFill>
                <a:effectLst/>
                <a:ea typeface="Times New Roman" panose="02020603050405020304" pitchFamily="18" charset="0"/>
              </a:rPr>
              <a:t>Stability of a habitat</a:t>
            </a:r>
          </a:p>
          <a:p>
            <a:pPr lvl="1">
              <a:buFont typeface="Arial" panose="020B0604020202020204" pitchFamily="34" charset="0"/>
              <a:buChar char="•"/>
            </a:pPr>
            <a:r>
              <a:rPr lang="en-US" sz="2000" dirty="0">
                <a:solidFill>
                  <a:schemeClr val="tx1">
                    <a:lumMod val="95000"/>
                    <a:lumOff val="5000"/>
                  </a:schemeClr>
                </a:solidFill>
                <a:ea typeface="Times New Roman" panose="02020603050405020304" pitchFamily="18" charset="0"/>
              </a:rPr>
              <a:t>C</a:t>
            </a:r>
            <a:r>
              <a:rPr lang="en-US" sz="2000" dirty="0" smtClean="0">
                <a:solidFill>
                  <a:schemeClr val="tx1">
                    <a:lumMod val="95000"/>
                    <a:lumOff val="5000"/>
                  </a:schemeClr>
                </a:solidFill>
                <a:effectLst/>
                <a:ea typeface="Times New Roman" panose="02020603050405020304" pitchFamily="18" charset="0"/>
              </a:rPr>
              <a:t>ommercial</a:t>
            </a:r>
            <a:r>
              <a:rPr lang="en-US" sz="2000" dirty="0">
                <a:solidFill>
                  <a:schemeClr val="tx1">
                    <a:lumMod val="95000"/>
                    <a:lumOff val="5000"/>
                  </a:schemeClr>
                </a:solidFill>
                <a:effectLst/>
                <a:ea typeface="Times New Roman" panose="02020603050405020304" pitchFamily="18" charset="0"/>
              </a:rPr>
              <a:t>, agricultural, aqua cultural, or recreational </a:t>
            </a:r>
            <a:r>
              <a:rPr lang="en-US" sz="2000" dirty="0" smtClean="0">
                <a:solidFill>
                  <a:schemeClr val="tx1">
                    <a:lumMod val="95000"/>
                    <a:lumOff val="5000"/>
                  </a:schemeClr>
                </a:solidFill>
                <a:effectLst/>
                <a:ea typeface="Times New Roman" panose="02020603050405020304" pitchFamily="18" charset="0"/>
              </a:rPr>
              <a:t>activities</a:t>
            </a:r>
            <a:endParaRPr lang="en-US" sz="2000" dirty="0">
              <a:solidFill>
                <a:schemeClr val="tx1">
                  <a:lumMod val="95000"/>
                  <a:lumOff val="5000"/>
                </a:schemeClr>
              </a:solidFill>
              <a:effectLst/>
              <a:ea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293" y="4070298"/>
            <a:ext cx="3516957" cy="2344638"/>
          </a:xfrm>
          <a:prstGeom prst="rect">
            <a:avLst/>
          </a:prstGeom>
        </p:spPr>
      </p:pic>
      <p:sp>
        <p:nvSpPr>
          <p:cNvPr id="6" name="TextBox 5"/>
          <p:cNvSpPr txBox="1"/>
          <p:nvPr/>
        </p:nvSpPr>
        <p:spPr>
          <a:xfrm>
            <a:off x="2129047" y="5768605"/>
            <a:ext cx="2438400" cy="646331"/>
          </a:xfrm>
          <a:prstGeom prst="rect">
            <a:avLst/>
          </a:prstGeom>
          <a:noFill/>
        </p:spPr>
        <p:txBody>
          <a:bodyPr wrap="square" rtlCol="0">
            <a:spAutoFit/>
          </a:bodyPr>
          <a:lstStyle/>
          <a:p>
            <a:r>
              <a:rPr lang="en-US" i="1" dirty="0" smtClean="0"/>
              <a:t>Pictured right: zebra mussels</a:t>
            </a:r>
            <a:endParaRPr lang="en-US" i="1" dirty="0"/>
          </a:p>
        </p:txBody>
      </p:sp>
    </p:spTree>
    <p:extLst>
      <p:ext uri="{BB962C8B-B14F-4D97-AF65-F5344CB8AC3E}">
        <p14:creationId xmlns:p14="http://schemas.microsoft.com/office/powerpoint/2010/main" val="3596789012"/>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3356</TotalTime>
  <Words>2002</Words>
  <Application>Microsoft Office PowerPoint</Application>
  <PresentationFormat>On-screen Show (4:3)</PresentationFormat>
  <Paragraphs>235</Paragraphs>
  <Slides>35</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Amasis MT Pro Medium</vt:lpstr>
      <vt:lpstr>Arial</vt:lpstr>
      <vt:lpstr>Calibri</vt:lpstr>
      <vt:lpstr>Century Gothic</vt:lpstr>
      <vt:lpstr>Times New Roman</vt:lpstr>
      <vt:lpstr>Wingdings</vt:lpstr>
      <vt:lpstr>Wingdings 3</vt:lpstr>
      <vt:lpstr>Wisp</vt:lpstr>
      <vt:lpstr>Module 14 Fish Management</vt:lpstr>
      <vt:lpstr>Colorado Parks &amp; Wildlife: Mission</vt:lpstr>
      <vt:lpstr>CPW Fish Conservation</vt:lpstr>
      <vt:lpstr>Management Goals</vt:lpstr>
      <vt:lpstr>CPW Balancing Act</vt:lpstr>
      <vt:lpstr>Native Fish</vt:lpstr>
      <vt:lpstr>Non-native Fish </vt:lpstr>
      <vt:lpstr>Invasive Fish </vt:lpstr>
      <vt:lpstr>Aquatic Nuisance Species </vt:lpstr>
      <vt:lpstr>Indicator Species</vt:lpstr>
      <vt:lpstr>Special Concern Species</vt:lpstr>
      <vt:lpstr>Threatened or Endangered Species</vt:lpstr>
      <vt:lpstr>Extirpated Species</vt:lpstr>
      <vt:lpstr>Extinct Species</vt:lpstr>
      <vt:lpstr>Fish Stocking</vt:lpstr>
      <vt:lpstr>Fish Stocking (cont.)</vt:lpstr>
      <vt:lpstr>Population Censuses</vt:lpstr>
      <vt:lpstr>Electrofishing Methodology</vt:lpstr>
      <vt:lpstr>Population Estimates</vt:lpstr>
      <vt:lpstr>Seber Le Cren Example</vt:lpstr>
      <vt:lpstr>Length Frequency Distribution</vt:lpstr>
      <vt:lpstr>Brown Trout</vt:lpstr>
      <vt:lpstr>Cutthroat Trout</vt:lpstr>
      <vt:lpstr>Smallmouth Bass</vt:lpstr>
      <vt:lpstr>Green Sunfish</vt:lpstr>
      <vt:lpstr>Colorado Pikeminnow</vt:lpstr>
      <vt:lpstr>Brassy Minnow</vt:lpstr>
      <vt:lpstr>White Sucker</vt:lpstr>
      <vt:lpstr>Long Nose Dace</vt:lpstr>
      <vt:lpstr>Fathead Minnow</vt:lpstr>
      <vt:lpstr>Fish Life Cycle</vt:lpstr>
      <vt:lpstr>Water Flow and Fish Life Cycles</vt:lpstr>
      <vt:lpstr>Whirling Disease</vt:lpstr>
      <vt:lpstr>Whirling Disease (cont.)</vt:lpstr>
      <vt:lpstr>CPW Hatcheries and Whirling Disease</vt:lpstr>
    </vt:vector>
  </TitlesOfParts>
  <Company>Pueblo School District 70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CDIP Module 14</dc:title>
  <dc:creator>Donald Trimble</dc:creator>
  <cp:lastModifiedBy>Taylor, Michaela</cp:lastModifiedBy>
  <cp:revision>69</cp:revision>
  <dcterms:created xsi:type="dcterms:W3CDTF">2021-11-04T19:30:57Z</dcterms:created>
  <dcterms:modified xsi:type="dcterms:W3CDTF">2023-01-27T15:09:52Z</dcterms:modified>
</cp:coreProperties>
</file>