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4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4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7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983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760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61033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6504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760293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0348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10/4/2023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1257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674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948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391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10/4/2023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034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021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97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407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10/4/2023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608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049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7055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2.epa.gov/nutrientpollution/harmful-algal-blooms" TargetMode="External"/><Relationship Id="rId2" Type="http://schemas.openxmlformats.org/officeDocument/2006/relationships/hyperlink" Target="mailto:%20cdphe_toxcall@state.co.u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hyperlink" Target="http://www.cdc.gov/nceh/hsb/hab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7200" dirty="0" smtClean="0"/>
              <a:t>Physical Habitat</a:t>
            </a:r>
            <a:endParaRPr lang="en-US" sz="7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River Watch Protocol for Monitoring Physical Habitat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7175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Localized Erosion (continued)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7944152" cy="388077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Human activities and natural phenomena that remove vegetation and expose soil make the land vulnerable and can lead to a large quantity of sediment delivered to the river during precipitation driven runoff </a:t>
            </a:r>
            <a:r>
              <a:rPr lang="en-US" dirty="0" smtClean="0"/>
              <a:t>events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Sources of Sediment</a:t>
            </a:r>
            <a:endParaRPr lang="en-US" b="1" dirty="0"/>
          </a:p>
          <a:p>
            <a:r>
              <a:rPr lang="en-US" u="sng" dirty="0" smtClean="0"/>
              <a:t>Non-point sources</a:t>
            </a:r>
            <a:r>
              <a:rPr lang="en-US" dirty="0" smtClean="0"/>
              <a:t>: diffuse, hard-to-identify sources, such as a poorly managed construction site upstream</a:t>
            </a:r>
          </a:p>
          <a:p>
            <a:r>
              <a:rPr lang="en-US" u="sng" dirty="0" smtClean="0"/>
              <a:t>Point sources</a:t>
            </a:r>
            <a:r>
              <a:rPr lang="en-US" dirty="0" smtClean="0"/>
              <a:t>: direct and easily identifiable sources, like a pipe</a:t>
            </a:r>
          </a:p>
          <a:p>
            <a:endParaRPr lang="en-US" dirty="0"/>
          </a:p>
          <a:p>
            <a:r>
              <a:rPr lang="en-US" dirty="0" smtClean="0"/>
              <a:t>You are evaluating evidence of </a:t>
            </a:r>
            <a:r>
              <a:rPr lang="en-US" u="sng" dirty="0" smtClean="0"/>
              <a:t>non-point sources</a:t>
            </a:r>
            <a:r>
              <a:rPr lang="en-US" dirty="0" smtClean="0"/>
              <a:t> of sediment when assessing localized erosion.</a:t>
            </a:r>
          </a:p>
          <a:p>
            <a:pPr lvl="1"/>
            <a:r>
              <a:rPr lang="en-US" dirty="0" smtClean="0"/>
              <a:t>Examples of non-point sources you might see: non-vegetated banks, foot paths, bridges, bare dirt proximate to the banks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5864" y="1715294"/>
            <a:ext cx="3511233" cy="477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91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Localized Erosion (continued)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77334" y="1697447"/>
            <a:ext cx="2814011" cy="388077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200" b="1" dirty="0" smtClean="0"/>
              <a:t>Bare Bank Soil</a:t>
            </a:r>
          </a:p>
          <a:p>
            <a:r>
              <a:rPr lang="en-US" dirty="0"/>
              <a:t>M</a:t>
            </a:r>
            <a:r>
              <a:rPr lang="en-US" dirty="0" smtClean="0"/>
              <a:t>ake </a:t>
            </a:r>
            <a:r>
              <a:rPr lang="en-US" dirty="0"/>
              <a:t>an estimate of the area of bare soil (80-100%, 0-9%, etc.) in the riparian zone that is not bound by plants and their root structures or covered in concrete or rocks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These </a:t>
            </a:r>
            <a:r>
              <a:rPr lang="en-US" dirty="0"/>
              <a:t>bare areas can be caused by wildlife, </a:t>
            </a:r>
            <a:r>
              <a:rPr lang="en-US" dirty="0" smtClean="0"/>
              <a:t>livestock, humans, roads, or </a:t>
            </a:r>
            <a:r>
              <a:rPr lang="en-US" dirty="0"/>
              <a:t>undercut banks.  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half" idx="1"/>
          </p:nvPr>
        </p:nvSpPr>
        <p:spPr>
          <a:xfrm>
            <a:off x="3672554" y="1662638"/>
            <a:ext cx="2814011" cy="3880772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 smtClean="0"/>
              <a:t>Erosion Amount</a:t>
            </a:r>
          </a:p>
          <a:p>
            <a:r>
              <a:rPr lang="en-US" dirty="0"/>
              <a:t>E</a:t>
            </a:r>
            <a:r>
              <a:rPr lang="en-US" dirty="0" smtClean="0"/>
              <a:t>stimate </a:t>
            </a:r>
            <a:r>
              <a:rPr lang="en-US" dirty="0"/>
              <a:t>the amount of erosion that is present on the banks within the </a:t>
            </a:r>
            <a:r>
              <a:rPr lang="en-US" dirty="0" smtClean="0"/>
              <a:t>reach.</a:t>
            </a:r>
          </a:p>
          <a:p>
            <a:r>
              <a:rPr lang="en-US" dirty="0" smtClean="0"/>
              <a:t>Extensive, some evidence, localized, or no evidence.</a:t>
            </a:r>
            <a:endParaRPr lang="en-US" dirty="0"/>
          </a:p>
        </p:txBody>
      </p:sp>
      <p:sp>
        <p:nvSpPr>
          <p:cNvPr id="8" name="Content Placeholder 4"/>
          <p:cNvSpPr>
            <a:spLocks noGrp="1"/>
          </p:cNvSpPr>
          <p:nvPr>
            <p:ph sz="half" idx="1"/>
          </p:nvPr>
        </p:nvSpPr>
        <p:spPr>
          <a:xfrm>
            <a:off x="6667774" y="1697447"/>
            <a:ext cx="3147407" cy="304080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200" b="1" dirty="0" smtClean="0"/>
              <a:t>Bank Movement</a:t>
            </a:r>
          </a:p>
          <a:p>
            <a:r>
              <a:rPr lang="en-US" dirty="0" smtClean="0"/>
              <a:t>Banks </a:t>
            </a:r>
            <a:r>
              <a:rPr lang="en-US" dirty="0"/>
              <a:t>along a river can move or become unstable due to a lack of </a:t>
            </a:r>
            <a:r>
              <a:rPr lang="en-US" dirty="0" smtClean="0"/>
              <a:t>vegetation </a:t>
            </a:r>
            <a:r>
              <a:rPr lang="en-US" dirty="0"/>
              <a:t>or other mechanisms to keep the soil </a:t>
            </a:r>
            <a:r>
              <a:rPr lang="en-US" dirty="0" smtClean="0"/>
              <a:t>from </a:t>
            </a:r>
            <a:r>
              <a:rPr lang="en-US" dirty="0"/>
              <a:t>entering the </a:t>
            </a:r>
            <a:r>
              <a:rPr lang="en-US" dirty="0" smtClean="0"/>
              <a:t>water.</a:t>
            </a:r>
          </a:p>
          <a:p>
            <a:r>
              <a:rPr lang="en-US" dirty="0"/>
              <a:t>A</a:t>
            </a:r>
            <a:r>
              <a:rPr lang="en-US" dirty="0" smtClean="0"/>
              <a:t>ssess </a:t>
            </a:r>
            <a:r>
              <a:rPr lang="en-US" dirty="0"/>
              <a:t>whether the banks may have become unstable leading to a bank collapse/failure </a:t>
            </a:r>
            <a:r>
              <a:rPr lang="en-US" dirty="0" smtClean="0"/>
              <a:t>and/or </a:t>
            </a:r>
            <a:r>
              <a:rPr lang="en-US" dirty="0"/>
              <a:t>show signs of </a:t>
            </a:r>
            <a:r>
              <a:rPr lang="en-US" dirty="0" smtClean="0"/>
              <a:t>degradation.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5450774"/>
            <a:ext cx="2956115" cy="12152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394" y="4422202"/>
            <a:ext cx="1828333" cy="22438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3392" y="4866066"/>
            <a:ext cx="2057143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06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D. Riparian Vegetation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Riparian vegetation provides food, habitat, a migration corridor, soil stability, water quality filtration, shade that cools the river, and/or a buffer for the water body.</a:t>
            </a:r>
          </a:p>
          <a:p>
            <a:endParaRPr lang="en-US" dirty="0"/>
          </a:p>
          <a:p>
            <a:r>
              <a:rPr lang="en-US" dirty="0" smtClean="0"/>
              <a:t>Note the </a:t>
            </a:r>
            <a:r>
              <a:rPr lang="en-US" u="sng" dirty="0" smtClean="0"/>
              <a:t>dominant vegetation type </a:t>
            </a:r>
            <a:r>
              <a:rPr lang="en-US" dirty="0" smtClean="0"/>
              <a:t>for each bank:</a:t>
            </a:r>
          </a:p>
          <a:p>
            <a:pPr lvl="1"/>
            <a:r>
              <a:rPr lang="en-US" dirty="0" smtClean="0"/>
              <a:t>Trees, grasses, shrubs, herbaceous, or other</a:t>
            </a:r>
          </a:p>
          <a:p>
            <a:pPr lvl="1"/>
            <a:r>
              <a:rPr lang="en-US" dirty="0" smtClean="0"/>
              <a:t>The space next to “Other” can be used to explain a lack of </a:t>
            </a:r>
            <a:r>
              <a:rPr lang="en-US" dirty="0" smtClean="0"/>
              <a:t>vegetation.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b="1" u="sng" dirty="0" smtClean="0"/>
              <a:t>Riparian Zone Width</a:t>
            </a:r>
          </a:p>
          <a:p>
            <a:r>
              <a:rPr lang="en-US" dirty="0" smtClean="0"/>
              <a:t>Estimate </a:t>
            </a:r>
            <a:r>
              <a:rPr lang="en-US" dirty="0"/>
              <a:t>the width of the riparian zone on each </a:t>
            </a:r>
            <a:r>
              <a:rPr lang="en-US" dirty="0" smtClean="0"/>
              <a:t>bank</a:t>
            </a:r>
            <a:r>
              <a:rPr lang="en-US" dirty="0"/>
              <a:t>.</a:t>
            </a:r>
            <a:endParaRPr lang="en-US" dirty="0" smtClean="0"/>
          </a:p>
          <a:p>
            <a:r>
              <a:rPr lang="en-US" dirty="0" smtClean="0"/>
              <a:t>The width </a:t>
            </a:r>
            <a:r>
              <a:rPr lang="en-US" dirty="0"/>
              <a:t>of the riparian zone </a:t>
            </a:r>
            <a:r>
              <a:rPr lang="en-US" dirty="0" smtClean="0"/>
              <a:t>extends from </a:t>
            </a:r>
            <a:r>
              <a:rPr lang="en-US" dirty="0"/>
              <a:t>the water's edge through </a:t>
            </a:r>
            <a:r>
              <a:rPr lang="en-US" dirty="0" smtClean="0"/>
              <a:t>the </a:t>
            </a:r>
            <a:r>
              <a:rPr lang="en-US" dirty="0"/>
              <a:t>riparian </a:t>
            </a:r>
            <a:r>
              <a:rPr lang="en-US" dirty="0" smtClean="0"/>
              <a:t>vegetation, </a:t>
            </a:r>
            <a:r>
              <a:rPr lang="en-US" dirty="0"/>
              <a:t>up to where the vegetation changes from riparian species to more upland prairie or forest type vegetation.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3015" y="827143"/>
            <a:ext cx="5952381" cy="8857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0102" y="2400873"/>
            <a:ext cx="2502791" cy="294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17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E. Instream Aquatic Vegetation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77334" y="2160589"/>
            <a:ext cx="7908526" cy="3880773"/>
          </a:xfrm>
        </p:spPr>
        <p:txBody>
          <a:bodyPr/>
          <a:lstStyle/>
          <a:p>
            <a:r>
              <a:rPr lang="en-US" dirty="0" smtClean="0"/>
              <a:t>Aquatic vegetation species need to be submerged in water for some part of their life cycle.</a:t>
            </a:r>
          </a:p>
          <a:p>
            <a:endParaRPr lang="en-US" dirty="0"/>
          </a:p>
          <a:p>
            <a:r>
              <a:rPr lang="en-US" u="sng" dirty="0" smtClean="0"/>
              <a:t>Rooted emergent</a:t>
            </a:r>
            <a:r>
              <a:rPr lang="en-US" dirty="0" smtClean="0"/>
              <a:t>: an aquatic plant rooted in a wetland, lake, or river substrate</a:t>
            </a:r>
          </a:p>
          <a:p>
            <a:pPr lvl="1"/>
            <a:r>
              <a:rPr lang="en-US" dirty="0" smtClean="0"/>
              <a:t>Usually grow at the water’s edge or in shallow water</a:t>
            </a:r>
          </a:p>
          <a:p>
            <a:pPr lvl="1"/>
            <a:r>
              <a:rPr lang="en-US" dirty="0" smtClean="0"/>
              <a:t>Most the plant is above the </a:t>
            </a:r>
            <a:r>
              <a:rPr lang="en-US" dirty="0" smtClean="0"/>
              <a:t>water.</a:t>
            </a:r>
            <a:endParaRPr lang="en-US" dirty="0" smtClean="0"/>
          </a:p>
          <a:p>
            <a:pPr lvl="1"/>
            <a:r>
              <a:rPr lang="en-US" dirty="0" smtClean="0"/>
              <a:t>Common examples: rushes, cattails, grasses</a:t>
            </a:r>
          </a:p>
          <a:p>
            <a:r>
              <a:rPr lang="en-US" u="sng" dirty="0" smtClean="0"/>
              <a:t>Rooted floating</a:t>
            </a:r>
            <a:r>
              <a:rPr lang="en-US" dirty="0" smtClean="0"/>
              <a:t>: </a:t>
            </a:r>
            <a:r>
              <a:rPr lang="en-US" dirty="0"/>
              <a:t>rooted aquatic plant that has come loose and is now floating in the stream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8641" y="1331209"/>
            <a:ext cx="5952381" cy="7142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2732" y="2160589"/>
            <a:ext cx="2310619" cy="22732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83315" y="2183540"/>
            <a:ext cx="1330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Rooted</a:t>
            </a:r>
          </a:p>
          <a:p>
            <a:pPr algn="r"/>
            <a:r>
              <a:rPr lang="en-US" sz="1400" dirty="0" smtClean="0"/>
              <a:t>emergent</a:t>
            </a:r>
            <a:endParaRPr lang="en-US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2732" y="4571865"/>
            <a:ext cx="3422703" cy="223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9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Aquatic Vegetation (continued)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5" y="2160589"/>
            <a:ext cx="6709118" cy="4050206"/>
          </a:xfrm>
        </p:spPr>
        <p:txBody>
          <a:bodyPr>
            <a:normAutofit lnSpcReduction="10000"/>
          </a:bodyPr>
          <a:lstStyle/>
          <a:p>
            <a:r>
              <a:rPr lang="en-US" u="sng" dirty="0" smtClean="0"/>
              <a:t>Submerged floating leaf</a:t>
            </a:r>
            <a:r>
              <a:rPr lang="en-US" dirty="0" smtClean="0"/>
              <a:t>: plants that have root systems attached to the bottom of the water body</a:t>
            </a:r>
          </a:p>
          <a:p>
            <a:pPr lvl="1"/>
            <a:r>
              <a:rPr lang="en-US" dirty="0" smtClean="0"/>
              <a:t>Often have leaves </a:t>
            </a:r>
            <a:r>
              <a:rPr lang="en-US" dirty="0"/>
              <a:t>and/or flowers </a:t>
            </a:r>
            <a:r>
              <a:rPr lang="en-US" dirty="0" smtClean="0"/>
              <a:t>that float on the water’s surface</a:t>
            </a:r>
          </a:p>
          <a:p>
            <a:pPr lvl="1"/>
            <a:r>
              <a:rPr lang="en-US" dirty="0" smtClean="0"/>
              <a:t>Common examples: water lilies, milfoils, watercress, ribbon weed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u="sng" dirty="0" smtClean="0"/>
              <a:t>Attached algae</a:t>
            </a:r>
            <a:r>
              <a:rPr lang="en-US" dirty="0" smtClean="0"/>
              <a:t>: </a:t>
            </a:r>
            <a:r>
              <a:rPr lang="en-US" dirty="0" smtClean="0"/>
              <a:t>grows </a:t>
            </a:r>
            <a:r>
              <a:rPr lang="en-US" dirty="0"/>
              <a:t>on any submerged surface and are common in Rocky Mountain </a:t>
            </a:r>
            <a:r>
              <a:rPr lang="en-US" dirty="0" smtClean="0"/>
              <a:t>streams</a:t>
            </a:r>
          </a:p>
          <a:p>
            <a:pPr lvl="1"/>
            <a:r>
              <a:rPr lang="en-US" dirty="0" smtClean="0"/>
              <a:t>Often grow in slower moving water and stagnant eddies</a:t>
            </a:r>
          </a:p>
          <a:p>
            <a:pPr lvl="1"/>
            <a:r>
              <a:rPr lang="en-US" dirty="0" smtClean="0"/>
              <a:t>More common in nutrient rich streams with high concentrations </a:t>
            </a:r>
            <a:r>
              <a:rPr lang="en-US" dirty="0" smtClean="0"/>
              <a:t>of nitrogen </a:t>
            </a:r>
            <a:r>
              <a:rPr lang="en-US" dirty="0" smtClean="0"/>
              <a:t>and phosphorous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0634" y="1353113"/>
            <a:ext cx="3780952" cy="23047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90634" y="3153366"/>
            <a:ext cx="1330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Submerged floating leaf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4943" y="3851123"/>
            <a:ext cx="2436643" cy="26803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5726" y="4792948"/>
            <a:ext cx="2741541" cy="19582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663175" y="3911494"/>
            <a:ext cx="1330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Attached</a:t>
            </a:r>
          </a:p>
          <a:p>
            <a:r>
              <a:rPr lang="en-US" sz="1400" dirty="0" smtClean="0"/>
              <a:t>algae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512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Aquatic Vegetation (continued)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5" y="2160589"/>
            <a:ext cx="6231771" cy="3880773"/>
          </a:xfrm>
        </p:spPr>
        <p:txBody>
          <a:bodyPr/>
          <a:lstStyle/>
          <a:p>
            <a:r>
              <a:rPr lang="en-US" u="sng" dirty="0" smtClean="0"/>
              <a:t>Free floating</a:t>
            </a:r>
            <a:r>
              <a:rPr lang="en-US" dirty="0" smtClean="0"/>
              <a:t>: a plant that prefers to grow as it floats</a:t>
            </a:r>
          </a:p>
          <a:p>
            <a:pPr lvl="1"/>
            <a:r>
              <a:rPr lang="en-US" dirty="0" smtClean="0"/>
              <a:t>Not attached at any time, floating with roots suspended in the water</a:t>
            </a:r>
          </a:p>
          <a:p>
            <a:pPr lvl="1"/>
            <a:r>
              <a:rPr lang="en-US" dirty="0" smtClean="0"/>
              <a:t>Occur in relatively still water</a:t>
            </a:r>
          </a:p>
          <a:p>
            <a:pPr lvl="1"/>
            <a:r>
              <a:rPr lang="en-US" dirty="0" smtClean="0"/>
              <a:t>Examples: </a:t>
            </a:r>
            <a:r>
              <a:rPr lang="en-US" dirty="0" err="1" smtClean="0"/>
              <a:t>azolla</a:t>
            </a:r>
            <a:r>
              <a:rPr lang="en-US" dirty="0" smtClean="0"/>
              <a:t>, water hyacinth</a:t>
            </a:r>
            <a:endParaRPr lang="en-US" dirty="0"/>
          </a:p>
          <a:p>
            <a:r>
              <a:rPr lang="en-US" dirty="0" smtClean="0"/>
              <a:t>Watch out for these invasive algae species:</a:t>
            </a:r>
          </a:p>
          <a:p>
            <a:pPr lvl="1"/>
            <a:r>
              <a:rPr lang="en-US" dirty="0" smtClean="0"/>
              <a:t>Rock snot or </a:t>
            </a:r>
            <a:r>
              <a:rPr lang="en-US" dirty="0" err="1" smtClean="0"/>
              <a:t>Didymo</a:t>
            </a:r>
            <a:endParaRPr lang="en-US" dirty="0" smtClean="0"/>
          </a:p>
          <a:p>
            <a:pPr lvl="1"/>
            <a:r>
              <a:rPr lang="en-US" dirty="0" err="1" smtClean="0"/>
              <a:t>Cladophora</a:t>
            </a:r>
            <a:endParaRPr lang="en-US" dirty="0" smtClean="0"/>
          </a:p>
          <a:p>
            <a:pPr lvl="1"/>
            <a:r>
              <a:rPr lang="en-US" dirty="0" smtClean="0"/>
              <a:t>Neither of these species produce algal </a:t>
            </a:r>
            <a:r>
              <a:rPr lang="en-US" dirty="0" smtClean="0"/>
              <a:t>toxins.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8922" y="4610326"/>
            <a:ext cx="2945080" cy="19579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0320" y="1575343"/>
            <a:ext cx="2417224" cy="20359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50320" y="3276096"/>
            <a:ext cx="1330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Free floating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6376643" y="6242936"/>
            <a:ext cx="1330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Rock snot</a:t>
            </a:r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7699" y="3256244"/>
            <a:ext cx="2864286" cy="20520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449033" y="3256244"/>
            <a:ext cx="1330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Cladophora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0260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725450" cy="1320800"/>
          </a:xfrm>
        </p:spPr>
        <p:txBody>
          <a:bodyPr/>
          <a:lstStyle/>
          <a:p>
            <a:r>
              <a:rPr lang="en-US" dirty="0" smtClean="0"/>
              <a:t>Disclaimer About </a:t>
            </a:r>
            <a:r>
              <a:rPr lang="en-US" dirty="0" smtClean="0"/>
              <a:t>Toxic Algae in </a:t>
            </a:r>
            <a:r>
              <a:rPr lang="en-US" dirty="0" smtClean="0"/>
              <a:t>Colorado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766" y="1893961"/>
            <a:ext cx="5842660" cy="462063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More commonly known as “blue green algae”, cyanobacteria are a vital part of aquatic ecosystems. </a:t>
            </a:r>
            <a:endParaRPr lang="en-US" dirty="0" smtClean="0"/>
          </a:p>
          <a:p>
            <a:r>
              <a:rPr lang="en-US" dirty="0"/>
              <a:t>C</a:t>
            </a:r>
            <a:r>
              <a:rPr lang="en-US" dirty="0" smtClean="0"/>
              <a:t>yanobacteria </a:t>
            </a:r>
            <a:r>
              <a:rPr lang="en-US" dirty="0"/>
              <a:t>are capable of producing </a:t>
            </a:r>
            <a:r>
              <a:rPr lang="en-US" dirty="0" smtClean="0"/>
              <a:t>toxins, but they </a:t>
            </a:r>
            <a:r>
              <a:rPr lang="en-US" dirty="0"/>
              <a:t>don’t always produce </a:t>
            </a:r>
            <a:r>
              <a:rPr lang="en-US" dirty="0" smtClean="0"/>
              <a:t>them. </a:t>
            </a:r>
            <a:r>
              <a:rPr lang="en-US" dirty="0" err="1" smtClean="0"/>
              <a:t>Cyanotoxins</a:t>
            </a:r>
            <a:r>
              <a:rPr lang="en-US" dirty="0" smtClean="0"/>
              <a:t> </a:t>
            </a:r>
            <a:r>
              <a:rPr lang="en-US" dirty="0"/>
              <a:t>are harmful to people and wildlife who ingest the water with toxins, and they can irritate skin in contact with the water. </a:t>
            </a:r>
            <a:endParaRPr lang="en-US" dirty="0" smtClean="0"/>
          </a:p>
          <a:p>
            <a:r>
              <a:rPr lang="en-US" dirty="0" smtClean="0"/>
              <a:t>To </a:t>
            </a:r>
            <a:r>
              <a:rPr lang="en-US" dirty="0"/>
              <a:t>prevent exposure, do not drink lake or river water, and avoid contact with floating algae mats or suspicious algae blooms. </a:t>
            </a:r>
            <a:endParaRPr lang="en-US" dirty="0" smtClean="0"/>
          </a:p>
          <a:p>
            <a:r>
              <a:rPr lang="en-US" dirty="0"/>
              <a:t>Follow the instructions on any posted caution or warning signs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/>
              <a:t>If you suspect a cyanobacteria bloom is present in a waterway, it is best to avoid direct contact with the water. And when in doubt, just STAY OUT!</a:t>
            </a:r>
          </a:p>
          <a:p>
            <a:pPr marL="0" indent="0">
              <a:buNone/>
            </a:pPr>
            <a:r>
              <a:rPr lang="en-US" dirty="0"/>
              <a:t>Contact </a:t>
            </a:r>
            <a:r>
              <a:rPr lang="en-US" dirty="0" err="1" smtClean="0"/>
              <a:t>ToxCall</a:t>
            </a:r>
            <a:r>
              <a:rPr lang="en-US" dirty="0"/>
              <a:t> </a:t>
            </a:r>
            <a:r>
              <a:rPr lang="en-US" dirty="0" smtClean="0"/>
              <a:t>303-692-2606</a:t>
            </a:r>
            <a:endParaRPr lang="en-US" dirty="0"/>
          </a:p>
          <a:p>
            <a:r>
              <a:rPr lang="en-US" u="sng" dirty="0">
                <a:hlinkClick r:id="rId2"/>
              </a:rPr>
              <a:t>cdphe_toxcall@state.co.us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Additional Information/References: </a:t>
            </a:r>
          </a:p>
          <a:p>
            <a:r>
              <a:rPr lang="en-US" dirty="0"/>
              <a:t>EPA </a:t>
            </a:r>
            <a:r>
              <a:rPr lang="en-US" u="sng" dirty="0">
                <a:hlinkClick r:id="rId3"/>
              </a:rPr>
              <a:t>http://www2.epa.gov/nutrientpollution/harmful-algal-blooms</a:t>
            </a:r>
            <a:endParaRPr lang="en-US" dirty="0"/>
          </a:p>
          <a:p>
            <a:r>
              <a:rPr lang="en-US" dirty="0"/>
              <a:t>CDC </a:t>
            </a:r>
            <a:r>
              <a:rPr lang="en-US" u="sng" dirty="0">
                <a:hlinkClick r:id="rId4"/>
              </a:rPr>
              <a:t>http://www.cdc.gov/nceh/hsb/hab/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9814" y="1893961"/>
            <a:ext cx="5488376" cy="41474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9814" y="6041362"/>
            <a:ext cx="5488376" cy="47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1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F: Instream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Canopy cover</a:t>
            </a:r>
            <a:r>
              <a:rPr lang="en-US" dirty="0" smtClean="0"/>
              <a:t>: </a:t>
            </a:r>
            <a:r>
              <a:rPr lang="en-US" dirty="0"/>
              <a:t>Trees and large shrubs provide shade and minimize temperature changes in the </a:t>
            </a:r>
            <a:r>
              <a:rPr lang="en-US" dirty="0" smtClean="0"/>
              <a:t>stream.</a:t>
            </a:r>
          </a:p>
          <a:p>
            <a:pPr lvl="1"/>
            <a:r>
              <a:rPr lang="en-US" dirty="0" smtClean="0"/>
              <a:t>Also provide food and habitat for fish and insects</a:t>
            </a:r>
          </a:p>
          <a:p>
            <a:pPr lvl="1"/>
            <a:r>
              <a:rPr lang="en-US" dirty="0" smtClean="0"/>
              <a:t>Estimate the percentage of the stream’s surface shaded by trees and shrubs.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u="sng" dirty="0" smtClean="0"/>
              <a:t>Stream Reach Description</a:t>
            </a:r>
            <a:r>
              <a:rPr lang="en-US" dirty="0" smtClean="0"/>
              <a:t>: </a:t>
            </a:r>
            <a:r>
              <a:rPr lang="en-US" dirty="0"/>
              <a:t>Identify the percentage of each type in your reach </a:t>
            </a:r>
            <a:endParaRPr lang="en-US" dirty="0" smtClean="0"/>
          </a:p>
          <a:p>
            <a:pPr lvl="1"/>
            <a:r>
              <a:rPr lang="en-US" b="1" dirty="0" smtClean="0"/>
              <a:t>Riffle</a:t>
            </a:r>
            <a:r>
              <a:rPr lang="en-US" dirty="0" smtClean="0"/>
              <a:t> – fast, shallow water</a:t>
            </a:r>
          </a:p>
          <a:p>
            <a:pPr lvl="1"/>
            <a:r>
              <a:rPr lang="en-US" b="1" dirty="0" smtClean="0"/>
              <a:t>Pool</a:t>
            </a:r>
            <a:r>
              <a:rPr lang="en-US" dirty="0" smtClean="0"/>
              <a:t> – slow, deep water</a:t>
            </a:r>
          </a:p>
          <a:p>
            <a:pPr lvl="1"/>
            <a:r>
              <a:rPr lang="en-US" b="1" dirty="0" smtClean="0"/>
              <a:t>Run</a:t>
            </a:r>
            <a:r>
              <a:rPr lang="en-US" dirty="0" smtClean="0"/>
              <a:t> – long, deep, slow, gliding pool (typically found in the middle of larger stream)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3004" y="545495"/>
            <a:ext cx="5952381" cy="1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98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Instream Features (continued)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5236578" cy="3880773"/>
          </a:xfrm>
        </p:spPr>
        <p:txBody>
          <a:bodyPr/>
          <a:lstStyle/>
          <a:p>
            <a:r>
              <a:rPr lang="en-US" u="sng" dirty="0" smtClean="0"/>
              <a:t>Wet water width</a:t>
            </a:r>
          </a:p>
          <a:p>
            <a:pPr lvl="1"/>
            <a:r>
              <a:rPr lang="en-US" dirty="0"/>
              <a:t>W</a:t>
            </a:r>
            <a:r>
              <a:rPr lang="en-US" dirty="0" smtClean="0"/>
              <a:t>idth </a:t>
            </a:r>
            <a:r>
              <a:rPr lang="en-US" dirty="0"/>
              <a:t>of the water in the stream, from one wet edge to the opposite wet edge</a:t>
            </a:r>
            <a:endParaRPr lang="en-US" dirty="0" smtClean="0"/>
          </a:p>
          <a:p>
            <a:r>
              <a:rPr lang="en-US" u="sng" dirty="0" smtClean="0"/>
              <a:t>Bank full width</a:t>
            </a:r>
          </a:p>
          <a:p>
            <a:pPr lvl="1"/>
            <a:r>
              <a:rPr lang="en-US" dirty="0"/>
              <a:t>The highest level that water could reach without flowing out of the banks onto adjacent land. </a:t>
            </a:r>
            <a:endParaRPr lang="en-US" dirty="0" smtClean="0"/>
          </a:p>
          <a:p>
            <a:pPr lvl="1"/>
            <a:r>
              <a:rPr lang="en-US" dirty="0" smtClean="0"/>
              <a:t>Usually </a:t>
            </a:r>
            <a:r>
              <a:rPr lang="en-US" dirty="0"/>
              <a:t>you can tell this by old wet watermarks or vegetation </a:t>
            </a:r>
            <a:r>
              <a:rPr lang="en-US" dirty="0" smtClean="0"/>
              <a:t>changes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257" y="1930400"/>
            <a:ext cx="4947173" cy="371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78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Instream Features: Channelization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7754147" cy="4430216"/>
          </a:xfrm>
        </p:spPr>
        <p:txBody>
          <a:bodyPr>
            <a:normAutofit lnSpcReduction="10000"/>
          </a:bodyPr>
          <a:lstStyle/>
          <a:p>
            <a:r>
              <a:rPr lang="en-US" u="sng" dirty="0" smtClean="0"/>
              <a:t>Channelization</a:t>
            </a:r>
            <a:r>
              <a:rPr lang="en-US" dirty="0" smtClean="0"/>
              <a:t>: the artificial process </a:t>
            </a:r>
            <a:r>
              <a:rPr lang="en-US" dirty="0"/>
              <a:t>of straightening, widening or deepening stream channels to increase water conveyance and provide anthropogenic services (i.e., flood protection, navigation, drainage to facilitate agriculture and </a:t>
            </a:r>
            <a:r>
              <a:rPr lang="en-US" dirty="0" smtClean="0"/>
              <a:t>development)</a:t>
            </a:r>
          </a:p>
          <a:p>
            <a:pPr lvl="1"/>
            <a:r>
              <a:rPr lang="en-US" dirty="0" smtClean="0"/>
              <a:t>If your stream does not meander, consider the possibility of </a:t>
            </a:r>
            <a:r>
              <a:rPr lang="en-US" dirty="0" smtClean="0"/>
              <a:t>channelization.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straightening aspects of channelization often increases erosion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Removing </a:t>
            </a:r>
            <a:r>
              <a:rPr lang="en-US" dirty="0"/>
              <a:t>the bends in the river effectively disconnects the river from the flood plain and the river cannot deposit the sediment it carries. </a:t>
            </a:r>
            <a:endParaRPr lang="en-US" dirty="0" smtClean="0"/>
          </a:p>
          <a:p>
            <a:pPr lvl="1"/>
            <a:r>
              <a:rPr lang="en-US" dirty="0" smtClean="0"/>
              <a:t>By </a:t>
            </a:r>
            <a:r>
              <a:rPr lang="en-US" dirty="0"/>
              <a:t>removing the natural bends from rivers, the water has a longer time to build up speed and stream power. This </a:t>
            </a:r>
            <a:r>
              <a:rPr lang="en-US" dirty="0" smtClean="0"/>
              <a:t>also contributes to greater levels of erosion.</a:t>
            </a:r>
          </a:p>
          <a:p>
            <a:pPr lvl="1"/>
            <a:r>
              <a:rPr lang="en-US" dirty="0" smtClean="0"/>
              <a:t>Also, channelization </a:t>
            </a:r>
            <a:r>
              <a:rPr lang="en-US" dirty="0" smtClean="0"/>
              <a:t>can restrict the growth of riparian </a:t>
            </a:r>
            <a:r>
              <a:rPr lang="en-US" dirty="0" smtClean="0"/>
              <a:t>vegetation.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1155" y="2576226"/>
            <a:ext cx="3512866" cy="310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37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Monitor Physical Habitat?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406466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Physical habitat assessment methods aim to identify, survey, and assess physical habitats and the overall functioning and conditions of rivers and streams</a:t>
            </a:r>
            <a:r>
              <a:rPr lang="en-US" sz="2000" dirty="0" smtClean="0"/>
              <a:t>.</a:t>
            </a:r>
            <a:endParaRPr lang="en-US" sz="2000" dirty="0"/>
          </a:p>
          <a:p>
            <a:r>
              <a:rPr lang="en-US" sz="2000" dirty="0"/>
              <a:t>Assessing or evaluating the habitat quality of your sampling area </a:t>
            </a:r>
            <a:r>
              <a:rPr lang="en-US" sz="2000" u="sng" dirty="0" smtClean="0"/>
              <a:t>once every </a:t>
            </a:r>
            <a:r>
              <a:rPr lang="en-US" sz="2000" u="sng" dirty="0"/>
              <a:t>year </a:t>
            </a:r>
            <a:r>
              <a:rPr lang="en-US" sz="2000" u="sng" dirty="0" smtClean="0"/>
              <a:t>in the fall </a:t>
            </a:r>
            <a:r>
              <a:rPr lang="en-US" sz="2000" dirty="0" smtClean="0"/>
              <a:t>is </a:t>
            </a:r>
            <a:r>
              <a:rPr lang="en-US" sz="2000" dirty="0"/>
              <a:t>critical in determining the ecological integrity of that area and monitoring whether the habitat is changing</a:t>
            </a:r>
            <a:r>
              <a:rPr lang="en-US" sz="2000" dirty="0" smtClean="0"/>
              <a:t>.</a:t>
            </a:r>
          </a:p>
          <a:p>
            <a:endParaRPr lang="en-US" sz="2000" dirty="0" smtClean="0"/>
          </a:p>
          <a:p>
            <a:pPr marL="0" indent="0">
              <a:buNone/>
            </a:pPr>
            <a:r>
              <a:rPr lang="en-US" sz="2000" b="1" dirty="0" smtClean="0"/>
              <a:t>Tips for Physical Habitat Monitoring</a:t>
            </a:r>
            <a:r>
              <a:rPr lang="en-US" sz="2000" dirty="0" smtClean="0"/>
              <a:t>: </a:t>
            </a:r>
            <a:endParaRPr lang="en-US" sz="2000" dirty="0"/>
          </a:p>
          <a:p>
            <a:r>
              <a:rPr lang="en-US" sz="2000" dirty="0" smtClean="0"/>
              <a:t>Imagine you’re looking at your sampling area from a bird’s eye view. Think about capturing the big picture.</a:t>
            </a:r>
          </a:p>
          <a:p>
            <a:r>
              <a:rPr lang="en-US" sz="2000" b="1" dirty="0" smtClean="0"/>
              <a:t>Remember</a:t>
            </a:r>
            <a:r>
              <a:rPr lang="en-US" sz="2000" dirty="0" smtClean="0"/>
              <a:t>: Most physical habitat data is subjective and qualitative.  Make the best estimations you can, but don’t try too hard to be perfect. These are not direct measurements.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5130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Average Stream Depth Profile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5070323" cy="3880773"/>
          </a:xfrm>
        </p:spPr>
        <p:txBody>
          <a:bodyPr/>
          <a:lstStyle/>
          <a:p>
            <a:r>
              <a:rPr lang="en-US" u="sng" dirty="0"/>
              <a:t>Average Stream Depth</a:t>
            </a:r>
            <a:r>
              <a:rPr lang="en-US" dirty="0"/>
              <a:t>: The estimate or measurement of stream depth in several places along a transect in the stream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Note the intervals (every 6 in., every 1ft, etc.) at which you measure depth along the transect next to or in the “Interval” column.</a:t>
            </a:r>
          </a:p>
          <a:p>
            <a:pPr lvl="1"/>
            <a:r>
              <a:rPr lang="en-US" dirty="0" smtClean="0"/>
              <a:t>Record the depths taken at each interval. At the end, add them together and divide them by the number of intervals to find the average depth.</a:t>
            </a:r>
          </a:p>
          <a:p>
            <a:pPr lvl="1"/>
            <a:r>
              <a:rPr lang="en-US" dirty="0" smtClean="0"/>
              <a:t>Make sure to indicate which unit of measurement you are using (inches or feet).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7036" y="3115893"/>
            <a:ext cx="2462997" cy="35237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1312" y="283598"/>
            <a:ext cx="3356190" cy="339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58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Types of Habitat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75745" y="1709719"/>
            <a:ext cx="4185623" cy="576262"/>
          </a:xfrm>
        </p:spPr>
        <p:txBody>
          <a:bodyPr/>
          <a:lstStyle/>
          <a:p>
            <a:r>
              <a:rPr lang="en-US" dirty="0" smtClean="0"/>
              <a:t>Macro Habitat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75745" y="2285981"/>
            <a:ext cx="4185623" cy="1656625"/>
          </a:xfrm>
        </p:spPr>
        <p:txBody>
          <a:bodyPr/>
          <a:lstStyle/>
          <a:p>
            <a:r>
              <a:rPr lang="en-US" dirty="0"/>
              <a:t>A large environment where a lot of different species of plants &amp; animals </a:t>
            </a:r>
            <a:r>
              <a:rPr lang="en-US" dirty="0" smtClean="0"/>
              <a:t>reside</a:t>
            </a:r>
          </a:p>
          <a:p>
            <a:r>
              <a:rPr lang="en-US" b="1" dirty="0"/>
              <a:t>Examples</a:t>
            </a:r>
            <a:r>
              <a:rPr lang="en-US" dirty="0"/>
              <a:t>: the riparian zone, the entire streambed, river banks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5088383" y="1709719"/>
            <a:ext cx="4185618" cy="576262"/>
          </a:xfrm>
        </p:spPr>
        <p:txBody>
          <a:bodyPr/>
          <a:lstStyle/>
          <a:p>
            <a:r>
              <a:rPr lang="en-US" dirty="0" smtClean="0"/>
              <a:t>Micro Habitat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5088384" y="2285981"/>
            <a:ext cx="4185617" cy="3304117"/>
          </a:xfrm>
        </p:spPr>
        <p:txBody>
          <a:bodyPr/>
          <a:lstStyle/>
          <a:p>
            <a:r>
              <a:rPr lang="en-US" dirty="0"/>
              <a:t>A small environment where a few particular species live</a:t>
            </a:r>
          </a:p>
          <a:p>
            <a:r>
              <a:rPr lang="en-US" b="1" dirty="0"/>
              <a:t>Examples</a:t>
            </a:r>
            <a:r>
              <a:rPr lang="en-US" dirty="0"/>
              <a:t>: pools of water, riffles, undercut banks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918" y="3938039"/>
            <a:ext cx="3479276" cy="23216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412" y="3764478"/>
            <a:ext cx="2001560" cy="266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6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876742" y="5370615"/>
            <a:ext cx="8596667" cy="566738"/>
          </a:xfrm>
        </p:spPr>
        <p:txBody>
          <a:bodyPr/>
          <a:lstStyle/>
          <a:p>
            <a:pPr algn="ctr"/>
            <a:r>
              <a:rPr lang="en-US" dirty="0" smtClean="0"/>
              <a:t>Macro Physical Habitat Datasheet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1876742" y="5937353"/>
            <a:ext cx="9072308" cy="674024"/>
          </a:xfrm>
        </p:spPr>
        <p:txBody>
          <a:bodyPr>
            <a:noAutofit/>
          </a:bodyPr>
          <a:lstStyle/>
          <a:p>
            <a:pPr algn="ctr"/>
            <a:r>
              <a:rPr lang="en-US" sz="1400" dirty="0" smtClean="0"/>
              <a:t>Use the River Watch Macro Physical Habitat Assessment Datasheet to record your visual assessments.</a:t>
            </a:r>
          </a:p>
          <a:p>
            <a:pPr algn="ctr"/>
            <a:r>
              <a:rPr lang="en-US" sz="1400" b="1" u="sng" dirty="0" smtClean="0"/>
              <a:t>Assess the entire 200-foot segment surrounding your sample site (100ft upstream &amp; 100ft downstream)</a:t>
            </a:r>
            <a:endParaRPr lang="en-US" sz="1400" b="1" u="sng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305" y="287881"/>
            <a:ext cx="6731539" cy="508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8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A: Instream Habitat Features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77334" y="2160589"/>
            <a:ext cx="4975321" cy="4090860"/>
          </a:xfrm>
        </p:spPr>
        <p:txBody>
          <a:bodyPr/>
          <a:lstStyle/>
          <a:p>
            <a:r>
              <a:rPr lang="en-US" u="sng" dirty="0" smtClean="0"/>
              <a:t>Cobble, gravel, and sand:</a:t>
            </a:r>
          </a:p>
          <a:p>
            <a:pPr lvl="1"/>
            <a:r>
              <a:rPr lang="en-US" dirty="0" smtClean="0"/>
              <a:t>Assess the 200ft stretch of streambed for the % cobble, gravel, and/or sand </a:t>
            </a:r>
          </a:p>
          <a:p>
            <a:pPr lvl="1"/>
            <a:r>
              <a:rPr lang="en-US" dirty="0" smtClean="0"/>
              <a:t>Macroinvertebrates prefer cobble and gravel because there is more space between the grains for them to inhabit. This is called interstitial space.</a:t>
            </a:r>
          </a:p>
          <a:p>
            <a:pPr lvl="1"/>
            <a:r>
              <a:rPr lang="en-US" dirty="0" smtClean="0"/>
              <a:t>Sand does not have as much interstitial space. Therefore, it is typically the least productive macroinvertebrate habitat.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285" y="2867876"/>
            <a:ext cx="4980864" cy="33835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3559" y="2160589"/>
            <a:ext cx="6163590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83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Instream Habitat </a:t>
            </a:r>
            <a:r>
              <a:rPr lang="en-US" dirty="0" smtClean="0"/>
              <a:t>Features (continued)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5" y="1930400"/>
            <a:ext cx="7172256" cy="4347092"/>
          </a:xfrm>
        </p:spPr>
        <p:txBody>
          <a:bodyPr>
            <a:normAutofit/>
          </a:bodyPr>
          <a:lstStyle/>
          <a:p>
            <a:r>
              <a:rPr lang="en-US" u="sng" dirty="0" smtClean="0"/>
              <a:t>Snags:</a:t>
            </a:r>
            <a:r>
              <a:rPr lang="en-US" dirty="0" smtClean="0"/>
              <a:t> Can include fallen branches, inundated shrubs and trees, and small logs that have been submerged in water for a long time</a:t>
            </a:r>
          </a:p>
          <a:p>
            <a:pPr lvl="1"/>
            <a:r>
              <a:rPr lang="en-US" dirty="0" smtClean="0"/>
              <a:t>Provides excellent habitat for macroinvertebrates and fish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  <a:p>
            <a:r>
              <a:rPr lang="en-US" u="sng" dirty="0" smtClean="0"/>
              <a:t>Overhanging &amp; vegetated </a:t>
            </a:r>
            <a:r>
              <a:rPr lang="en-US" u="sng" dirty="0"/>
              <a:t>banks</a:t>
            </a:r>
            <a:r>
              <a:rPr lang="en-US" dirty="0" smtClean="0"/>
              <a:t>: Occur where the river has eroded the soil beneath the roots of streamside plants</a:t>
            </a:r>
          </a:p>
          <a:p>
            <a:pPr lvl="1"/>
            <a:r>
              <a:rPr lang="en-US" dirty="0" smtClean="0"/>
              <a:t>Provides good cover and habitat for macros and fish</a:t>
            </a:r>
          </a:p>
          <a:p>
            <a:pPr lvl="1"/>
            <a:r>
              <a:rPr lang="en-US" dirty="0" smtClean="0"/>
              <a:t>Vegetation prevents further erosion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9591" y="1930400"/>
            <a:ext cx="3981316" cy="19819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9591" y="4037610"/>
            <a:ext cx="2762873" cy="26647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77764" y="3604563"/>
            <a:ext cx="13062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Snag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9282428" y="5963729"/>
            <a:ext cx="13300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Overhanging &amp; vegetated bank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6041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Instream Habitat Features (continued)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7457263" cy="3880773"/>
          </a:xfrm>
        </p:spPr>
        <p:txBody>
          <a:bodyPr/>
          <a:lstStyle/>
          <a:p>
            <a:r>
              <a:rPr lang="en-US" u="sng" dirty="0"/>
              <a:t>Submerged vegetation</a:t>
            </a:r>
            <a:r>
              <a:rPr lang="en-US" dirty="0"/>
              <a:t>: Large </a:t>
            </a:r>
            <a:r>
              <a:rPr lang="en-US" dirty="0" smtClean="0"/>
              <a:t>plants (</a:t>
            </a:r>
            <a:r>
              <a:rPr lang="en-US" dirty="0" err="1" smtClean="0"/>
              <a:t>macrophytes</a:t>
            </a:r>
            <a:r>
              <a:rPr lang="en-US" dirty="0" smtClean="0"/>
              <a:t>) </a:t>
            </a:r>
            <a:r>
              <a:rPr lang="en-US" dirty="0"/>
              <a:t>that live submerged in </a:t>
            </a:r>
            <a:r>
              <a:rPr lang="en-US" dirty="0" smtClean="0"/>
              <a:t>water. </a:t>
            </a:r>
            <a:r>
              <a:rPr lang="en-US" dirty="0" err="1" smtClean="0"/>
              <a:t>Macrophytes</a:t>
            </a:r>
            <a:r>
              <a:rPr lang="en-US" dirty="0" smtClean="0"/>
              <a:t>…</a:t>
            </a:r>
            <a:endParaRPr lang="en-US" dirty="0"/>
          </a:p>
          <a:p>
            <a:pPr lvl="1"/>
            <a:r>
              <a:rPr lang="en-US" dirty="0" smtClean="0"/>
              <a:t>Are</a:t>
            </a:r>
            <a:r>
              <a:rPr lang="en-US" dirty="0" smtClean="0"/>
              <a:t> important </a:t>
            </a:r>
            <a:r>
              <a:rPr lang="en-US" dirty="0"/>
              <a:t>primary producers that maintain biological diversity and functional stability of aquatic </a:t>
            </a:r>
            <a:r>
              <a:rPr lang="en-US" dirty="0" smtClean="0"/>
              <a:t>ecosystems.</a:t>
            </a:r>
            <a:endParaRPr lang="en-US" dirty="0"/>
          </a:p>
          <a:p>
            <a:pPr lvl="1"/>
            <a:r>
              <a:rPr lang="en-US" dirty="0"/>
              <a:t>Produce </a:t>
            </a:r>
            <a:r>
              <a:rPr lang="en-US" dirty="0" smtClean="0"/>
              <a:t>oxygen and provide </a:t>
            </a:r>
            <a:r>
              <a:rPr lang="en-US" dirty="0" smtClean="0"/>
              <a:t>good habitat </a:t>
            </a:r>
            <a:r>
              <a:rPr lang="en-US" dirty="0" smtClean="0"/>
              <a:t>to some fish and </a:t>
            </a:r>
            <a:r>
              <a:rPr lang="en-US" dirty="0" smtClean="0"/>
              <a:t>wildlife.</a:t>
            </a:r>
            <a:endParaRPr lang="en-US" dirty="0"/>
          </a:p>
          <a:p>
            <a:pPr lvl="1"/>
            <a:r>
              <a:rPr lang="en-US" dirty="0"/>
              <a:t>Are seasonal and may not be a common feature in streams, especially in streams with a high </a:t>
            </a:r>
            <a:r>
              <a:rPr lang="en-US" dirty="0" smtClean="0"/>
              <a:t>gradient.</a:t>
            </a:r>
            <a:endParaRPr lang="en-US" dirty="0"/>
          </a:p>
          <a:p>
            <a:r>
              <a:rPr lang="en-US" u="sng" dirty="0"/>
              <a:t>Algae</a:t>
            </a:r>
            <a:r>
              <a:rPr lang="en-US" dirty="0"/>
              <a:t>: </a:t>
            </a:r>
            <a:r>
              <a:rPr lang="en-US" dirty="0" smtClean="0"/>
              <a:t>Typically attached to </a:t>
            </a:r>
            <a:r>
              <a:rPr lang="en-US" dirty="0" smtClean="0"/>
              <a:t>rocks </a:t>
            </a:r>
            <a:r>
              <a:rPr lang="en-US" dirty="0" smtClean="0"/>
              <a:t>and can grow in long strands or float in the stream (see description of </a:t>
            </a:r>
            <a:r>
              <a:rPr lang="en-US" dirty="0" smtClean="0"/>
              <a:t>“Attached </a:t>
            </a:r>
            <a:r>
              <a:rPr lang="en-US" dirty="0" smtClean="0"/>
              <a:t>A</a:t>
            </a:r>
            <a:r>
              <a:rPr lang="en-US" dirty="0" smtClean="0"/>
              <a:t>lgae”)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597" y="3652256"/>
            <a:ext cx="2351003" cy="30810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1517" y="1642522"/>
            <a:ext cx="2157350" cy="26593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105895" y="1668790"/>
            <a:ext cx="1812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Submerged vegetation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3363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B: Watershed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69423"/>
            <a:ext cx="7885131" cy="458387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Use these to </a:t>
            </a:r>
            <a:r>
              <a:rPr lang="en-US" dirty="0"/>
              <a:t>describe the </a:t>
            </a:r>
            <a:r>
              <a:rPr lang="en-US" dirty="0" smtClean="0"/>
              <a:t>predominant </a:t>
            </a:r>
            <a:r>
              <a:rPr lang="en-US" dirty="0"/>
              <a:t>land </a:t>
            </a:r>
            <a:r>
              <a:rPr lang="en-US" dirty="0" smtClean="0"/>
              <a:t>uses on each 100ft stretch of land adjacent to the left and right stream banks. Determine the right and left banks by looking upstream from the sampling site. </a:t>
            </a:r>
          </a:p>
          <a:p>
            <a:r>
              <a:rPr lang="en-US" u="sng" dirty="0" smtClean="0"/>
              <a:t>Forest</a:t>
            </a:r>
            <a:r>
              <a:rPr lang="en-US" dirty="0" smtClean="0"/>
              <a:t>: evergreen or deciduous trees in a fairly undisturbed tract</a:t>
            </a:r>
          </a:p>
          <a:p>
            <a:r>
              <a:rPr lang="en-US" u="sng" dirty="0" smtClean="0"/>
              <a:t>Field/Pasture</a:t>
            </a:r>
            <a:r>
              <a:rPr lang="en-US" dirty="0" smtClean="0"/>
              <a:t>: undisturbed field of grass (can be used for grazing, but it cannot be cropland)</a:t>
            </a:r>
          </a:p>
          <a:p>
            <a:r>
              <a:rPr lang="en-US" u="sng" dirty="0" smtClean="0"/>
              <a:t>Irrigated</a:t>
            </a:r>
            <a:r>
              <a:rPr lang="en-US" dirty="0" smtClean="0"/>
              <a:t>: irrigated land used to grow any kind of crop</a:t>
            </a:r>
          </a:p>
          <a:p>
            <a:r>
              <a:rPr lang="en-US" u="sng" dirty="0" smtClean="0"/>
              <a:t>RR/Hwy</a:t>
            </a:r>
            <a:r>
              <a:rPr lang="en-US" dirty="0" smtClean="0"/>
              <a:t>: a railroad, highway, or road</a:t>
            </a:r>
          </a:p>
          <a:p>
            <a:r>
              <a:rPr lang="en-US" u="sng" dirty="0" smtClean="0"/>
              <a:t>Dense housing</a:t>
            </a:r>
            <a:r>
              <a:rPr lang="en-US" dirty="0" smtClean="0"/>
              <a:t>: a suburban or urban area</a:t>
            </a:r>
          </a:p>
          <a:p>
            <a:r>
              <a:rPr lang="en-US" u="sng" dirty="0" smtClean="0"/>
              <a:t>Sparse housing</a:t>
            </a:r>
            <a:r>
              <a:rPr lang="en-US" dirty="0" smtClean="0"/>
              <a:t>: buildings with at least 10 acres of space between them</a:t>
            </a:r>
          </a:p>
          <a:p>
            <a:r>
              <a:rPr lang="en-US" u="sng" dirty="0" smtClean="0"/>
              <a:t>Commercial</a:t>
            </a:r>
            <a:r>
              <a:rPr lang="en-US" dirty="0" smtClean="0"/>
              <a:t>: commingled buildings used primarily by businesses, such as a town’s main street (different from dense housing because it is not residential)</a:t>
            </a:r>
          </a:p>
          <a:p>
            <a:r>
              <a:rPr lang="en-US" u="sng" dirty="0" smtClean="0"/>
              <a:t>Industrial</a:t>
            </a:r>
            <a:r>
              <a:rPr lang="en-US" dirty="0" smtClean="0"/>
              <a:t>: an area dominated by factories, refineries, etc. </a:t>
            </a:r>
          </a:p>
          <a:p>
            <a:r>
              <a:rPr lang="en-US" u="sng" dirty="0" smtClean="0"/>
              <a:t>Other</a:t>
            </a:r>
            <a:r>
              <a:rPr lang="en-US" dirty="0" smtClean="0"/>
              <a:t>: anything that does not fit in the above categories, please describe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264" y="516576"/>
            <a:ext cx="5952381" cy="9523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2465" y="2646502"/>
            <a:ext cx="3419180" cy="23394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283473" y="4476997"/>
            <a:ext cx="1698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Right Bank (looking upstream)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4998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C: Localized Erosion and Sources of Sediment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smtClean="0"/>
              <a:t>Local erosion</a:t>
            </a:r>
            <a:r>
              <a:rPr lang="en-US" dirty="0" smtClean="0"/>
              <a:t>: the process in which materials are worn away and transported by natural forces (e.g. water, especially during flooding events)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Types of Sediment</a:t>
            </a:r>
          </a:p>
          <a:p>
            <a:r>
              <a:rPr lang="en-US" u="sng" dirty="0" smtClean="0"/>
              <a:t>Suspended sediment</a:t>
            </a:r>
            <a:r>
              <a:rPr lang="en-US" dirty="0" smtClean="0"/>
              <a:t>: sediment carried by the river in its water column</a:t>
            </a:r>
          </a:p>
          <a:p>
            <a:r>
              <a:rPr lang="en-US" u="sng" dirty="0" smtClean="0"/>
              <a:t>Bedload sediment</a:t>
            </a:r>
            <a:r>
              <a:rPr lang="en-US" dirty="0" smtClean="0"/>
              <a:t>: sediment moving along the bottom of the river</a:t>
            </a:r>
          </a:p>
          <a:p>
            <a:r>
              <a:rPr lang="en-US" dirty="0" smtClean="0"/>
              <a:t>The quantity of sediment and the size of the sediment particles in a sediment load are a function of the stream volume (discharge) and its velocity (flow).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5574695"/>
            <a:ext cx="8874241" cy="69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87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362</TotalTime>
  <Words>1680</Words>
  <Application>Microsoft Office PowerPoint</Application>
  <PresentationFormat>Widescreen</PresentationFormat>
  <Paragraphs>161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Trebuchet MS</vt:lpstr>
      <vt:lpstr>Wingdings 3</vt:lpstr>
      <vt:lpstr>Facet</vt:lpstr>
      <vt:lpstr>Physical Habitat</vt:lpstr>
      <vt:lpstr>Why Monitor Physical Habitat?</vt:lpstr>
      <vt:lpstr>Two Types of Habitat</vt:lpstr>
      <vt:lpstr>Macro Physical Habitat Datasheet</vt:lpstr>
      <vt:lpstr>A: Instream Habitat Features</vt:lpstr>
      <vt:lpstr>Instream Habitat Features (continued)</vt:lpstr>
      <vt:lpstr>Instream Habitat Features (continued)</vt:lpstr>
      <vt:lpstr>B: Watershed Features</vt:lpstr>
      <vt:lpstr>C: Localized Erosion and Sources of Sediment</vt:lpstr>
      <vt:lpstr>Localized Erosion (continued)</vt:lpstr>
      <vt:lpstr>Localized Erosion (continued)</vt:lpstr>
      <vt:lpstr>D. Riparian Vegetation</vt:lpstr>
      <vt:lpstr>E. Instream Aquatic Vegetation</vt:lpstr>
      <vt:lpstr>Aquatic Vegetation (continued)</vt:lpstr>
      <vt:lpstr>Aquatic Vegetation (continued)</vt:lpstr>
      <vt:lpstr>Disclaimer About Toxic Algae in Colorado</vt:lpstr>
      <vt:lpstr>F: Instream Features</vt:lpstr>
      <vt:lpstr>Instream Features (continued)</vt:lpstr>
      <vt:lpstr>Instream Features: Channelization</vt:lpstr>
      <vt:lpstr>Average Stream Depth Profile</vt:lpstr>
    </vt:vector>
  </TitlesOfParts>
  <Company>CPW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Physical Habitat</dc:title>
  <dc:creator>Landmark, Johanna</dc:creator>
  <cp:lastModifiedBy>Landmark, Johanna</cp:lastModifiedBy>
  <cp:revision>31</cp:revision>
  <dcterms:created xsi:type="dcterms:W3CDTF">2023-09-25T19:45:28Z</dcterms:created>
  <dcterms:modified xsi:type="dcterms:W3CDTF">2023-10-04T20:36:29Z</dcterms:modified>
</cp:coreProperties>
</file>