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6858000" cx="12192000"/>
  <p:notesSz cx="6858000" cy="9144000"/>
  <p:embeddedFontLst>
    <p:embeddedFont>
      <p:font typeface="Corben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h8VHhoaH4y5WkxniLEy+jB6xw2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74CCD85-10D8-47EC-B310-C7E8D70F775F}">
  <a:tblStyle styleId="{374CCD85-10D8-47EC-B310-C7E8D70F775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BF128588-9C53-4FAE-9232-EC10DB7B9F7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  <a:tblStyle styleId="{658E7499-22BA-4763-8DAB-812DF73CC5E0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4E6"/>
          </a:solidFill>
        </a:fill>
      </a:tcStyle>
    </a:wholeTbl>
    <a:band1H>
      <a:tcTxStyle b="off" i="off"/>
      <a:tcStyle>
        <a:fill>
          <a:solidFill>
            <a:srgbClr val="FFE8C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FFE8C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4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4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Corben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Corben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6" name="Google Shape;18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4" name="Google Shape;20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6" name="Google Shape;12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4" name="Google Shape;13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9" name="Google Shape;14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0" name="Google Shape;16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2" name="Google Shape;17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0" name="Google Shape;18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1" name="Google Shape;31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2" name="Google Shape;3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2" name="Google Shape;4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2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2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gif"/><Relationship Id="rId4" Type="http://schemas.openxmlformats.org/officeDocument/2006/relationships/image" Target="../media/image8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hyperlink" Target="https://creativecommons.org/licenses/by/3.0/" TargetMode="External"/><Relationship Id="rId10" Type="http://schemas.openxmlformats.org/officeDocument/2006/relationships/hyperlink" Target="https://www.flickr.com/photos/49208525@N08/6094096340" TargetMode="External"/><Relationship Id="rId13" Type="http://schemas.openxmlformats.org/officeDocument/2006/relationships/hyperlink" Target="https://simple.wikipedia.org/wiki/Rainbow_Trout" TargetMode="External"/><Relationship Id="rId1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hyperlink" Target="http://commons.wikimedia.org/wiki/File:Frog_eggs.jpg" TargetMode="External"/><Relationship Id="rId9" Type="http://schemas.openxmlformats.org/officeDocument/2006/relationships/image" Target="../media/image13.jpg"/><Relationship Id="rId14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creativecommons.org/licenses/by-sa/3.0/" TargetMode="External"/><Relationship Id="rId6" Type="http://schemas.openxmlformats.org/officeDocument/2006/relationships/image" Target="../media/image4.jpg"/><Relationship Id="rId7" Type="http://schemas.openxmlformats.org/officeDocument/2006/relationships/hyperlink" Target="http://biology.stackexchange.com/questions/54060/what-are-fish-seeds" TargetMode="External"/><Relationship Id="rId8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/>
          <p:nvPr>
            <p:ph idx="1" type="body"/>
          </p:nvPr>
        </p:nvSpPr>
        <p:spPr>
          <a:xfrm>
            <a:off x="142504" y="4207975"/>
            <a:ext cx="11910951" cy="23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8108"/>
              <a:buNone/>
            </a:pPr>
            <a:r>
              <a:rPr lang="en-US" sz="5400">
                <a:latin typeface="Corben"/>
                <a:ea typeface="Corben"/>
                <a:cs typeface="Corben"/>
                <a:sym typeface="Corben"/>
              </a:rPr>
              <a:t>      </a:t>
            </a:r>
            <a:r>
              <a:rPr lang="en-US" sz="54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Temperature and</a:t>
            </a:r>
            <a:endParaRPr sz="5400">
              <a:solidFill>
                <a:schemeClr val="dk1"/>
              </a:solidFill>
              <a:latin typeface="Corben"/>
              <a:ea typeface="Corben"/>
              <a:cs typeface="Corben"/>
              <a:sym typeface="Corbe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8108"/>
              <a:buNone/>
            </a:pPr>
            <a:r>
              <a:t/>
            </a:r>
            <a:endParaRPr sz="5400">
              <a:solidFill>
                <a:schemeClr val="dk1"/>
              </a:solidFill>
              <a:latin typeface="Corben"/>
              <a:ea typeface="Corben"/>
              <a:cs typeface="Corben"/>
              <a:sym typeface="Corbe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8108"/>
              <a:buNone/>
            </a:pPr>
            <a:r>
              <a:rPr lang="en-US" sz="54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 Water Quality Testing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108108"/>
              <a:buNone/>
            </a:pPr>
            <a:r>
              <a:rPr b="1"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Module 4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7" name="Google Shape;9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8316" y="510638"/>
            <a:ext cx="4017596" cy="2872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5706" y="510638"/>
            <a:ext cx="3567546" cy="3567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"/>
          <p:cNvSpPr txBox="1"/>
          <p:nvPr>
            <p:ph type="title"/>
          </p:nvPr>
        </p:nvSpPr>
        <p:spPr>
          <a:xfrm>
            <a:off x="838200" y="365125"/>
            <a:ext cx="6254496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r>
              <a:rPr lang="en-US" sz="4100">
                <a:latin typeface="Arial"/>
                <a:ea typeface="Arial"/>
                <a:cs typeface="Arial"/>
                <a:sym typeface="Arial"/>
              </a:rPr>
              <a:t>Global Warming and Temperature of Surface Waters</a:t>
            </a:r>
            <a:endParaRPr/>
          </a:p>
        </p:txBody>
      </p:sp>
      <p:pic>
        <p:nvPicPr>
          <p:cNvPr descr="Aerial view of a town&#10;&#10;Description automatically generated with low confidence" id="189" name="Google Shape;189;p10"/>
          <p:cNvPicPr preferRelativeResize="0"/>
          <p:nvPr/>
        </p:nvPicPr>
        <p:blipFill rotWithShape="1">
          <a:blip r:embed="rId3">
            <a:alphaModFix/>
          </a:blip>
          <a:srcRect b="0" l="30972" r="30972" t="0"/>
          <a:stretch/>
        </p:blipFill>
        <p:spPr>
          <a:xfrm>
            <a:off x="7446140" y="28287"/>
            <a:ext cx="4639733" cy="68579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0" name="Google Shape;190;p10"/>
          <p:cNvGrpSpPr/>
          <p:nvPr/>
        </p:nvGrpSpPr>
        <p:grpSpPr>
          <a:xfrm>
            <a:off x="838200" y="2568599"/>
            <a:ext cx="6254496" cy="3366721"/>
            <a:chOff x="0" y="246023"/>
            <a:chExt cx="6254496" cy="3366721"/>
          </a:xfrm>
        </p:grpSpPr>
        <p:sp>
          <p:nvSpPr>
            <p:cNvPr id="191" name="Google Shape;191;p10"/>
            <p:cNvSpPr/>
            <p:nvPr/>
          </p:nvSpPr>
          <p:spPr>
            <a:xfrm>
              <a:off x="0" y="246023"/>
              <a:ext cx="6254496" cy="636480"/>
            </a:xfrm>
            <a:prstGeom prst="roundRect">
              <a:avLst>
                <a:gd fmla="val 16667" name="adj"/>
              </a:avLst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0"/>
            <p:cNvSpPr txBox="1"/>
            <p:nvPr/>
          </p:nvSpPr>
          <p:spPr>
            <a:xfrm>
              <a:off x="31070" y="277093"/>
              <a:ext cx="6192356" cy="5743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The warmer the air temperature the more evaporation. More evaporation means less water in the stream.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0"/>
            <p:cNvSpPr/>
            <p:nvPr/>
          </p:nvSpPr>
          <p:spPr>
            <a:xfrm>
              <a:off x="0" y="928583"/>
              <a:ext cx="6254496" cy="636480"/>
            </a:xfrm>
            <a:prstGeom prst="roundRect">
              <a:avLst>
                <a:gd fmla="val 16667" name="adj"/>
              </a:avLst>
            </a:prstGeom>
            <a:solidFill>
              <a:srgbClr val="52CBC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0"/>
            <p:cNvSpPr txBox="1"/>
            <p:nvPr/>
          </p:nvSpPr>
          <p:spPr>
            <a:xfrm>
              <a:off x="31070" y="959653"/>
              <a:ext cx="6192356" cy="5743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Less water in the stream means higher temperatures.  Deeper cooler, more shallow water is warmer.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0"/>
            <p:cNvSpPr/>
            <p:nvPr/>
          </p:nvSpPr>
          <p:spPr>
            <a:xfrm>
              <a:off x="0" y="1611144"/>
              <a:ext cx="6254496" cy="636480"/>
            </a:xfrm>
            <a:prstGeom prst="roundRect">
              <a:avLst>
                <a:gd fmla="val 16667" name="adj"/>
              </a:avLst>
            </a:prstGeom>
            <a:solidFill>
              <a:srgbClr val="4CC38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0"/>
            <p:cNvSpPr txBox="1"/>
            <p:nvPr/>
          </p:nvSpPr>
          <p:spPr>
            <a:xfrm>
              <a:off x="31070" y="1642214"/>
              <a:ext cx="6192356" cy="5743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Increased violent storms means more erosion. More erosion means more sediment in the stream, color of which may absorb more heat.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0"/>
            <p:cNvSpPr/>
            <p:nvPr/>
          </p:nvSpPr>
          <p:spPr>
            <a:xfrm>
              <a:off x="0" y="2293704"/>
              <a:ext cx="6254496" cy="636480"/>
            </a:xfrm>
            <a:prstGeom prst="roundRect">
              <a:avLst>
                <a:gd fmla="val 16667" name="adj"/>
              </a:avLst>
            </a:prstGeom>
            <a:solidFill>
              <a:srgbClr val="46BA4E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0"/>
            <p:cNvSpPr txBox="1"/>
            <p:nvPr/>
          </p:nvSpPr>
          <p:spPr>
            <a:xfrm>
              <a:off x="31070" y="2324774"/>
              <a:ext cx="6192356" cy="5743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More erosion means less vegetation which keeps water cooler through shading.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0"/>
            <p:cNvSpPr/>
            <p:nvPr/>
          </p:nvSpPr>
          <p:spPr>
            <a:xfrm>
              <a:off x="0" y="2976264"/>
              <a:ext cx="6254496" cy="636480"/>
            </a:xfrm>
            <a:prstGeom prst="roundRect">
              <a:avLst>
                <a:gd fmla="val 16667" name="adj"/>
              </a:avLst>
            </a:prstGeom>
            <a:solidFill>
              <a:srgbClr val="6FAB4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0"/>
            <p:cNvSpPr txBox="1"/>
            <p:nvPr/>
          </p:nvSpPr>
          <p:spPr>
            <a:xfrm>
              <a:off x="31070" y="3007334"/>
              <a:ext cx="6192356" cy="5743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More erosion means deeper channels which could lower temperatures as long as water remains at a higher depth in the channel.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" name="Google Shape;201;p10"/>
          <p:cNvSpPr txBox="1"/>
          <p:nvPr/>
        </p:nvSpPr>
        <p:spPr>
          <a:xfrm>
            <a:off x="941278" y="6181344"/>
            <a:ext cx="615141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https://dynaimage.cdn.cnn.com/cnn/c_fill,g_auto,w_1200,h_675,ar_16:9/https%3A%2F%2Fcdn.cnn.com%2Fcnnnext%2Fdam%2Fassets%2F210715065429-restricted-01-germany-flooding-07-15-2021.jpg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"/>
          <p:cNvSpPr/>
          <p:nvPr/>
        </p:nvSpPr>
        <p:spPr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cap="sq" cmpd="thinThick" w="12700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1"/>
          <p:cNvSpPr txBox="1"/>
          <p:nvPr/>
        </p:nvSpPr>
        <p:spPr>
          <a:xfrm>
            <a:off x="546351" y="433545"/>
            <a:ext cx="11139854" cy="9304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25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1" i="0" lang="en-US" sz="5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Stream Order and Temperature Changes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8" name="Google Shape;208;p11"/>
          <p:cNvCxnSpPr/>
          <p:nvPr/>
        </p:nvCxnSpPr>
        <p:spPr>
          <a:xfrm>
            <a:off x="2230078" y="1522292"/>
            <a:ext cx="7772400" cy="0"/>
          </a:xfrm>
          <a:prstGeom prst="straightConnector1">
            <a:avLst/>
          </a:prstGeom>
          <a:noFill/>
          <a:ln cap="flat" cmpd="sng" w="22225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Watersheds 2 - Stream Order" id="209" name="Google Shape;20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883" y="2426819"/>
            <a:ext cx="5308270" cy="38276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0" name="Google Shape;210;p11"/>
          <p:cNvCxnSpPr/>
          <p:nvPr/>
        </p:nvCxnSpPr>
        <p:spPr>
          <a:xfrm flipH="1">
            <a:off x="5736267" y="2349052"/>
            <a:ext cx="11390" cy="3976635"/>
          </a:xfrm>
          <a:prstGeom prst="straightConnector1">
            <a:avLst/>
          </a:prstGeom>
          <a:noFill/>
          <a:ln cap="flat" cmpd="dbl" w="101600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mn shoreland management - rivers primer" id="211" name="Google Shape;211;p11"/>
          <p:cNvPicPr preferRelativeResize="0"/>
          <p:nvPr/>
        </p:nvPicPr>
        <p:blipFill rotWithShape="1">
          <a:blip r:embed="rId4">
            <a:alphaModFix/>
          </a:blip>
          <a:srcRect b="9890" l="0" r="-2" t="5258"/>
          <a:stretch/>
        </p:blipFill>
        <p:spPr>
          <a:xfrm>
            <a:off x="5878772" y="2277801"/>
            <a:ext cx="6022220" cy="4134873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1"/>
          <p:cNvSpPr txBox="1"/>
          <p:nvPr>
            <p:ph type="title"/>
          </p:nvPr>
        </p:nvSpPr>
        <p:spPr>
          <a:xfrm>
            <a:off x="13801994" y="2590154"/>
            <a:ext cx="1088398" cy="2962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>
            <p:ph type="title"/>
          </p:nvPr>
        </p:nvSpPr>
        <p:spPr>
          <a:xfrm>
            <a:off x="5297762" y="329184"/>
            <a:ext cx="6251110" cy="1783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>
                <a:latin typeface="Arial"/>
                <a:ea typeface="Arial"/>
                <a:cs typeface="Arial"/>
                <a:sym typeface="Arial"/>
              </a:rPr>
              <a:t>Temperature Definition</a:t>
            </a:r>
            <a:endParaRPr/>
          </a:p>
        </p:txBody>
      </p:sp>
      <p:pic>
        <p:nvPicPr>
          <p:cNvPr descr="thermometer" id="105" name="Google Shape;105;p2"/>
          <p:cNvPicPr preferRelativeResize="0"/>
          <p:nvPr/>
        </p:nvPicPr>
        <p:blipFill rotWithShape="1">
          <a:blip r:embed="rId3">
            <a:alphaModFix/>
          </a:blip>
          <a:srcRect b="0" l="32089" r="0" t="0"/>
          <a:stretch/>
        </p:blipFill>
        <p:spPr>
          <a:xfrm>
            <a:off x="1" y="10"/>
            <a:ext cx="4657344" cy="6857990"/>
          </a:xfrm>
          <a:custGeom>
            <a:rect b="b" l="l" r="r" t="t"/>
            <a:pathLst>
              <a:path extrusionOk="0" h="6858000" w="4657344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06" name="Google Shape;106;p2"/>
          <p:cNvSpPr/>
          <p:nvPr/>
        </p:nvSpPr>
        <p:spPr>
          <a:xfrm>
            <a:off x="5297762" y="2374947"/>
            <a:ext cx="4243589" cy="18288"/>
          </a:xfrm>
          <a:custGeom>
            <a:rect b="b" l="l" r="r" t="t"/>
            <a:pathLst>
              <a:path extrusionOk="0" fill="none" h="18288" w="4243589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extrusionOk="0" h="18288" w="4243589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 txBox="1"/>
          <p:nvPr>
            <p:ph idx="1" type="body"/>
          </p:nvPr>
        </p:nvSpPr>
        <p:spPr>
          <a:xfrm>
            <a:off x="5297750" y="3011425"/>
            <a:ext cx="6251100" cy="25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The absence or presence of heat on a comparative scale measured with a thermometer. 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The degree of hotness or coldness measured on a definite scale. </a:t>
            </a:r>
            <a:endParaRPr/>
          </a:p>
        </p:txBody>
      </p:sp>
      <p:sp>
        <p:nvSpPr>
          <p:cNvPr id="108" name="Google Shape;108;p2"/>
          <p:cNvSpPr txBox="1"/>
          <p:nvPr/>
        </p:nvSpPr>
        <p:spPr>
          <a:xfrm>
            <a:off x="0" y="6440630"/>
            <a:ext cx="615141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https://i1.wp.com/www.athletesheart.org/wp-content/uploads/2013/11/thermometer.jpg?resize=300%2C300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/>
          <p:nvPr/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 txBox="1"/>
          <p:nvPr>
            <p:ph type="title"/>
          </p:nvPr>
        </p:nvSpPr>
        <p:spPr>
          <a:xfrm>
            <a:off x="524741" y="620392"/>
            <a:ext cx="3808268" cy="5504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</a:pPr>
            <a:r>
              <a:rPr lang="en-US" sz="4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Why is Temperature Important?</a:t>
            </a:r>
            <a:endParaRPr/>
          </a:p>
        </p:txBody>
      </p:sp>
      <p:grpSp>
        <p:nvGrpSpPr>
          <p:cNvPr id="115" name="Google Shape;115;p3"/>
          <p:cNvGrpSpPr/>
          <p:nvPr/>
        </p:nvGrpSpPr>
        <p:grpSpPr>
          <a:xfrm>
            <a:off x="5385262" y="237651"/>
            <a:ext cx="6263640" cy="1472396"/>
            <a:chOff x="0" y="9144"/>
            <a:chExt cx="6263640" cy="5727362"/>
          </a:xfrm>
        </p:grpSpPr>
        <p:sp>
          <p:nvSpPr>
            <p:cNvPr id="116" name="Google Shape;116;p3"/>
            <p:cNvSpPr/>
            <p:nvPr/>
          </p:nvSpPr>
          <p:spPr>
            <a:xfrm>
              <a:off x="0" y="9144"/>
              <a:ext cx="6263640" cy="5117010"/>
            </a:xfrm>
            <a:prstGeom prst="roundRect">
              <a:avLst>
                <a:gd fmla="val 16667" name="adj"/>
              </a:avLst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"/>
            <p:cNvSpPr txBox="1"/>
            <p:nvPr/>
          </p:nvSpPr>
          <p:spPr>
            <a:xfrm>
              <a:off x="314893" y="73568"/>
              <a:ext cx="5884321" cy="56629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Temperature is important for determining the rate of biological and chemical processes in a body of water.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 txBox="1"/>
            <p:nvPr/>
          </p:nvSpPr>
          <p:spPr>
            <a:xfrm>
              <a:off x="128850" y="2786902"/>
              <a:ext cx="6134790" cy="13197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3"/>
          <p:cNvSpPr/>
          <p:nvPr/>
        </p:nvSpPr>
        <p:spPr>
          <a:xfrm>
            <a:off x="5385262" y="1710046"/>
            <a:ext cx="6263640" cy="1246909"/>
          </a:xfrm>
          <a:prstGeom prst="roundRect">
            <a:avLst>
              <a:gd fmla="val 16667" name="adj"/>
            </a:avLst>
          </a:prstGeom>
          <a:solidFill>
            <a:srgbClr val="50C9B6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5534823" y="1776285"/>
            <a:ext cx="6134790" cy="1125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temperature determines what organisms can live there. Most organisms have a tolerance range in temperature.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5385262" y="4827758"/>
            <a:ext cx="6263640" cy="1181155"/>
          </a:xfrm>
          <a:prstGeom prst="roundRect">
            <a:avLst>
              <a:gd fmla="val 16667" name="adj"/>
            </a:avLst>
          </a:prstGeom>
          <a:solidFill>
            <a:srgbClr val="6FAB46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5514112" y="4739332"/>
            <a:ext cx="6134790" cy="1269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general, most chemical reactions happen quicker the warmer the water.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5385262" y="3276100"/>
            <a:ext cx="6284351" cy="1232513"/>
          </a:xfrm>
          <a:prstGeom prst="roundRect">
            <a:avLst>
              <a:gd fmla="val 16667" name="adj"/>
            </a:avLst>
          </a:prstGeom>
          <a:solidFill>
            <a:srgbClr val="48BD62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more heat provided the more oxygen is consumed.  Cold water can make exothermic (cold-blooded) organisms sluggish.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/>
          <p:nvPr/>
        </p:nvSpPr>
        <p:spPr>
          <a:xfrm rot="-5400000">
            <a:off x="645413" y="1461422"/>
            <a:ext cx="3986721" cy="3842702"/>
          </a:xfrm>
          <a:prstGeom prst="downArrow">
            <a:avLst>
              <a:gd fmla="val 100000" name="adj1"/>
              <a:gd fmla="val 15788" name="adj2"/>
            </a:avLst>
          </a:pr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 txBox="1"/>
          <p:nvPr>
            <p:ph type="title"/>
          </p:nvPr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alibri"/>
              <a:buNone/>
            </a:pPr>
            <a:r>
              <a:rPr b="1" lang="en-US" sz="3300">
                <a:solidFill>
                  <a:srgbClr val="FFFFFF"/>
                </a:solidFill>
              </a:rPr>
              <a:t>Temperature Affects Where Organisms Live</a:t>
            </a:r>
            <a:endParaRPr/>
          </a:p>
        </p:txBody>
      </p:sp>
      <p:sp>
        <p:nvSpPr>
          <p:cNvPr id="130" name="Google Shape;130;p4"/>
          <p:cNvSpPr/>
          <p:nvPr/>
        </p:nvSpPr>
        <p:spPr>
          <a:xfrm>
            <a:off x="1514128" y="2022620"/>
            <a:ext cx="18749633" cy="9152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1" name="Google Shape;131;p4"/>
          <p:cNvGraphicFramePr/>
          <p:nvPr/>
        </p:nvGraphicFramePr>
        <p:xfrm>
          <a:off x="4777316" y="147953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{374CCD85-10D8-47EC-B310-C7E8D70F775F}</a:tableStyleId>
              </a:tblPr>
              <a:tblGrid>
                <a:gridCol w="3105500"/>
                <a:gridCol w="3675200"/>
              </a:tblGrid>
              <a:tr h="643850">
                <a:tc>
                  <a:txBody>
                    <a:bodyPr/>
                    <a:lstStyle/>
                    <a:p>
                      <a:pPr indent="0" lvl="0" marL="70714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Temperature </a:t>
                      </a:r>
                      <a:endParaRPr sz="20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50900" marB="150900" marR="150900" marL="251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F9A9D">
                          <a:alpha val="6000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015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Examples of Life</a:t>
                      </a:r>
                      <a:endParaRPr sz="20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50900" marB="150900" marR="150900" marL="251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F9A9D">
                          <a:alpha val="6000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6000">
                <a:tc>
                  <a:txBody>
                    <a:bodyPr/>
                    <a:lstStyle/>
                    <a:p>
                      <a:pPr indent="0" lvl="0" marL="75883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Greater than 68</a:t>
                      </a:r>
                      <a:r>
                        <a:rPr b="0" baseline="30000" i="0" lang="en-US" sz="15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 </a:t>
                      </a:r>
                      <a:r>
                        <a:rPr b="0" i="0" lang="en-US" sz="15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F, 20 </a:t>
                      </a:r>
                      <a:r>
                        <a:rPr b="0" baseline="30000" i="0" lang="en-US" sz="15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 </a:t>
                      </a:r>
                      <a:r>
                        <a:rPr b="0" i="0" lang="en-US" sz="15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 </a:t>
                      </a:r>
                      <a:endParaRPr sz="15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30775" marB="130775" marR="130775" marL="251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BCBE">
                        <a:alpha val="345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5777" lvl="0" marL="73914" marR="255181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Much plant life, many warm water fish  diseases. Most bass, crappie bluegill, carp and catfish.</a:t>
                      </a:r>
                      <a:endParaRPr sz="15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30775" marB="130775" marR="130775" marL="251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BCBE">
                        <a:alpha val="34509"/>
                      </a:srgbClr>
                    </a:solidFill>
                  </a:tcPr>
                </a:tc>
              </a:tr>
              <a:tr h="1475475">
                <a:tc>
                  <a:txBody>
                    <a:bodyPr/>
                    <a:lstStyle/>
                    <a:p>
                      <a:pPr indent="445" lvl="0" marL="80162" marR="208432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Upper range (55-68 </a:t>
                      </a:r>
                      <a:r>
                        <a:rPr b="0" baseline="30000" i="0" lang="en-US" sz="15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 </a:t>
                      </a:r>
                      <a:r>
                        <a:rPr b="0" i="0" lang="en-US" sz="15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F) (13-20 </a:t>
                      </a:r>
                      <a:r>
                        <a:rPr b="0" baseline="30000" i="0" lang="en-US" sz="15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 </a:t>
                      </a:r>
                      <a:r>
                        <a:rPr b="0" i="0" lang="en-US" sz="15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C) </a:t>
                      </a:r>
                      <a:endParaRPr sz="1400" u="none" cap="none" strike="noStrike"/>
                    </a:p>
                    <a:p>
                      <a:pPr indent="445" lvl="0" marL="80162" marR="208432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445" lvl="0" marL="80162" marR="208432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Less than 68 </a:t>
                      </a:r>
                      <a:r>
                        <a:rPr b="0" baseline="30000" i="0" lang="en-US" sz="15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 </a:t>
                      </a:r>
                      <a:r>
                        <a:rPr b="0" i="0" lang="en-US" sz="15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 or 20 </a:t>
                      </a:r>
                      <a:r>
                        <a:rPr b="0" baseline="30000" i="0" lang="en-US" sz="15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 </a:t>
                      </a:r>
                      <a:r>
                        <a:rPr b="0" i="0" lang="en-US" sz="15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 (Cold water)</a:t>
                      </a:r>
                      <a:endParaRPr sz="15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30775" marB="130775" marR="130775" marL="251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BCBE">
                        <a:alpha val="345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981" lvl="0" marL="74066" marR="102489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Some plant life, some fish diseases. Salmon, trout. Stonefly nymphs, mayfly  nymphs, caddis fly larvae, water beetles and water striders.</a:t>
                      </a:r>
                      <a:endParaRPr sz="15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30775" marB="130775" marR="130775" marL="251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BCBE">
                        <a:alpha val="34509"/>
                      </a:srgbClr>
                    </a:solidFill>
                  </a:tcPr>
                </a:tc>
              </a:tr>
              <a:tr h="771275">
                <a:tc>
                  <a:txBody>
                    <a:bodyPr/>
                    <a:lstStyle/>
                    <a:p>
                      <a:pPr indent="0" lvl="0" marL="80162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Lower range  </a:t>
                      </a:r>
                      <a:endParaRPr sz="15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78943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(Less than 55 </a:t>
                      </a:r>
                      <a:r>
                        <a:rPr b="0" baseline="30000" i="0" lang="en-US" sz="15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 </a:t>
                      </a:r>
                      <a:r>
                        <a:rPr b="0" i="0" lang="en-US" sz="15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F) </a:t>
                      </a:r>
                      <a:endParaRPr sz="15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30775" marB="130775" marR="130775" marL="251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BCBE">
                        <a:alpha val="345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3351" lvl="0" marL="70701" marR="86779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Trout, caddis fly larvae, stonefly nymphs  and mayfly nymphs.</a:t>
                      </a:r>
                      <a:endParaRPr sz="15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30775" marB="130775" marR="130775" marL="251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BCBE">
                        <a:alpha val="34509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 txBox="1"/>
          <p:nvPr>
            <p:ph type="title"/>
          </p:nvPr>
        </p:nvSpPr>
        <p:spPr>
          <a:xfrm>
            <a:off x="838200" y="365126"/>
            <a:ext cx="10515600" cy="898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Temperature Influences Life Stages of Fish </a:t>
            </a:r>
            <a:endParaRPr/>
          </a:p>
        </p:txBody>
      </p:sp>
      <p:graphicFrame>
        <p:nvGraphicFramePr>
          <p:cNvPr id="137" name="Google Shape;137;p5"/>
          <p:cNvGraphicFramePr/>
          <p:nvPr/>
        </p:nvGraphicFramePr>
        <p:xfrm>
          <a:off x="831273" y="15100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{374CCD85-10D8-47EC-B310-C7E8D70F775F}</a:tableStyleId>
              </a:tblPr>
              <a:tblGrid>
                <a:gridCol w="3450225"/>
                <a:gridCol w="1360050"/>
                <a:gridCol w="1904075"/>
                <a:gridCol w="1904075"/>
                <a:gridCol w="1904075"/>
              </a:tblGrid>
              <a:tr h="1931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br>
                        <a:rPr lang="en-US" sz="2800" u="none" cap="none" strike="noStrike"/>
                      </a:br>
                      <a:endParaRPr sz="28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01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Egg </a:t>
                      </a:r>
                      <a:endParaRPr sz="28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01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Fry </a:t>
                      </a:r>
                      <a:endParaRPr sz="28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71933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Juvenile </a:t>
                      </a:r>
                      <a:endParaRPr sz="28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7161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Adult</a:t>
                      </a:r>
                      <a:endParaRPr sz="28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20025">
                <a:tc>
                  <a:txBody>
                    <a:bodyPr/>
                    <a:lstStyle/>
                    <a:p>
                      <a:pPr indent="0" lvl="0" marL="7071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Tolerant  </a:t>
                      </a:r>
                      <a:endParaRPr sz="2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Temperature (</a:t>
                      </a:r>
                      <a:r>
                        <a:rPr b="0" baseline="3000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C)</a:t>
                      </a:r>
                      <a:endParaRPr sz="28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7435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0 - 15 </a:t>
                      </a:r>
                      <a:endParaRPr sz="28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734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5 - 25.5 </a:t>
                      </a:r>
                      <a:endParaRPr sz="28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7435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0 - 27 </a:t>
                      </a:r>
                      <a:endParaRPr sz="28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7435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0 - 27</a:t>
                      </a:r>
                      <a:endParaRPr sz="28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20025">
                <a:tc>
                  <a:txBody>
                    <a:bodyPr/>
                    <a:lstStyle/>
                    <a:p>
                      <a:pPr indent="0" lvl="0" marL="7452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Optimal  </a:t>
                      </a:r>
                      <a:endParaRPr sz="2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Temperature (</a:t>
                      </a:r>
                      <a:r>
                        <a:rPr b="0" baseline="3000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C)</a:t>
                      </a:r>
                      <a:endParaRPr sz="28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7253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2 - 13 </a:t>
                      </a:r>
                      <a:endParaRPr sz="28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74206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7 - 15 </a:t>
                      </a:r>
                      <a:endParaRPr sz="28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74206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7 - 19 </a:t>
                      </a:r>
                      <a:endParaRPr sz="28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39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12 - 19</a:t>
                      </a:r>
                      <a:endParaRPr sz="28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8" name="Google Shape;138;p5"/>
          <p:cNvSpPr/>
          <p:nvPr/>
        </p:nvSpPr>
        <p:spPr>
          <a:xfrm>
            <a:off x="-7696095" y="-458660"/>
            <a:ext cx="29014495" cy="1307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ecorated, several&#10;&#10;Description automatically generated" id="139" name="Google Shape;13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08231" y="2057782"/>
            <a:ext cx="1283676" cy="137121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 txBox="1"/>
          <p:nvPr/>
        </p:nvSpPr>
        <p:spPr>
          <a:xfrm>
            <a:off x="1716739" y="6280063"/>
            <a:ext cx="5489707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This Photo</a:t>
            </a: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b="0" i="0" lang="en-US" sz="9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soft-finned fish, fish&#10;&#10;Description automatically generated" id="141" name="Google Shape;141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33673" y="2062233"/>
            <a:ext cx="1932843" cy="1366767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 txBox="1"/>
          <p:nvPr/>
        </p:nvSpPr>
        <p:spPr>
          <a:xfrm>
            <a:off x="4667250" y="6260449"/>
            <a:ext cx="28575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This Photo</a:t>
            </a: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b="0" i="0" lang="en-US" sz="9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spider&#10;&#10;Description automatically generated with low confidence" id="143" name="Google Shape;143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584942" y="2057782"/>
            <a:ext cx="1875215" cy="136676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5"/>
          <p:cNvSpPr txBox="1"/>
          <p:nvPr/>
        </p:nvSpPr>
        <p:spPr>
          <a:xfrm>
            <a:off x="4667250" y="6544442"/>
            <a:ext cx="476250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This Photo</a:t>
            </a: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b="0" i="0" lang="en-US" sz="9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fish with a white background&#10;&#10;Description automatically generated with medium confidence" id="145" name="Google Shape;145;p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flipH="1">
            <a:off x="9460156" y="2287249"/>
            <a:ext cx="1875216" cy="891833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 txBox="1"/>
          <p:nvPr/>
        </p:nvSpPr>
        <p:spPr>
          <a:xfrm>
            <a:off x="1716739" y="6548448"/>
            <a:ext cx="1143000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This Photo</a:t>
            </a: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b="0" i="0" lang="en-US" sz="9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/>
          <p:nvPr/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accent5">
              <a:alpha val="9450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"/>
          <p:cNvSpPr txBox="1"/>
          <p:nvPr>
            <p:ph type="title"/>
          </p:nvPr>
        </p:nvSpPr>
        <p:spPr>
          <a:xfrm>
            <a:off x="524256" y="491260"/>
            <a:ext cx="6594189" cy="162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1111"/>
              <a:buFont typeface="Calibri"/>
              <a:buNone/>
            </a:pPr>
            <a:r>
              <a:rPr lang="en-US" sz="4400">
                <a:solidFill>
                  <a:srgbClr val="FFFFFF"/>
                </a:solidFill>
              </a:rPr>
              <a:t>Temperature Affects Water’s Ability to Hold Oxygen</a:t>
            </a: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6"/>
          <p:cNvSpPr txBox="1"/>
          <p:nvPr>
            <p:ph idx="2" type="body"/>
          </p:nvPr>
        </p:nvSpPr>
        <p:spPr>
          <a:xfrm>
            <a:off x="7663255" y="491260"/>
            <a:ext cx="4207013" cy="52788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b="0" i="0"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warmer the water, the lower the dissolved oxygen, and vice versa. It is no accident that fish requiring a lot of oxygen are found in cold water. If </a:t>
            </a:r>
            <a:r>
              <a:rPr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dissolved oxygen</a:t>
            </a:r>
            <a:r>
              <a:rPr b="0" i="0"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levels are too low, fish and other aquatic animals will move away or die.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"/>
          <p:cNvSpPr txBox="1"/>
          <p:nvPr/>
        </p:nvSpPr>
        <p:spPr>
          <a:xfrm>
            <a:off x="1025217" y="6519446"/>
            <a:ext cx="609322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https://encrypted-tbn0.gstatic.com/images?q=tbn:ANd9GcQa3LGUOD2UwI9pSN2SSvXF8XhlmNJwdoAmNhyf9x4ooTPYr8nT_DKI10s5KoR96C7pu30&amp;usqp=CAU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"/>
          <p:cNvSpPr txBox="1"/>
          <p:nvPr/>
        </p:nvSpPr>
        <p:spPr>
          <a:xfrm>
            <a:off x="8029319" y="6150636"/>
            <a:ext cx="609322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http://www.pathfinderscience.net/stream/cp4dops.cfm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546" y="2285999"/>
            <a:ext cx="6952027" cy="4070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7"/>
          <p:cNvSpPr txBox="1"/>
          <p:nvPr>
            <p:ph type="title"/>
          </p:nvPr>
        </p:nvSpPr>
        <p:spPr>
          <a:xfrm>
            <a:off x="4797501" y="329184"/>
            <a:ext cx="6755626" cy="1783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/>
              <a:t>Temperature Affects pH Levels</a:t>
            </a:r>
            <a:endParaRPr/>
          </a:p>
        </p:txBody>
      </p:sp>
      <p:pic>
        <p:nvPicPr>
          <p:cNvPr descr="Shows the relation between Temperature with pH [33] | Download Scientific  Diagram" id="164" name="Google Shape;164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40" y="629077"/>
            <a:ext cx="4014216" cy="2649382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7"/>
          <p:cNvSpPr/>
          <p:nvPr/>
        </p:nvSpPr>
        <p:spPr>
          <a:xfrm>
            <a:off x="4797494" y="2395728"/>
            <a:ext cx="4243589" cy="18288"/>
          </a:xfrm>
          <a:custGeom>
            <a:rect b="b" l="l" r="r" t="t"/>
            <a:pathLst>
              <a:path extrusionOk="0" fill="none" h="18288" w="4243589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extrusionOk="0" h="18288" w="4243589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12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ow Does Temperature Affect pH? Westlab" id="166" name="Google Shape;16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49582" y="3465658"/>
            <a:ext cx="7909560" cy="269130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7"/>
          <p:cNvSpPr txBox="1"/>
          <p:nvPr/>
        </p:nvSpPr>
        <p:spPr>
          <a:xfrm>
            <a:off x="6664215" y="6510528"/>
            <a:ext cx="6755626" cy="347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US" sz="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https://www.researchgate.net/profile/Jamshed-Zaidi/publication/306112128/figure/fig2/AS:669681186770969@1536675845806/Figure-2-Shows-the-relation-between-Temperature-with-pH-33.png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7"/>
          <p:cNvSpPr txBox="1"/>
          <p:nvPr/>
        </p:nvSpPr>
        <p:spPr>
          <a:xfrm>
            <a:off x="3046615" y="-14340940"/>
            <a:ext cx="6093228" cy="7109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:image/png;base64,iVBORw0KGgoAAAANSUhEUgAAAYEAAACDCAMAAABcOFepAAAA3lBMVEX///8AsPAAs/ZteYF1dXXq6urQ0NCdnZ27u7v9/PsAsvQArvAArO99goVKncZblbSFfHZghJjx8fF+fn6UlJRUjKrf3NptbW309PTk5ORjkatBoc51h5IkquMAqe+srKxXV1f1/f/GxsZlZWWMjIxdXV3I7Pvb9P3MzMy2trZZxPOioqLBwcG14PkjtPHr+f5NTU12y/VGRka56Po5uvKV1/dvzfbT8vy+5frE7vuN2/im2viG0fYruvKx5/qe4PlsxvRt0PZZyfVEx/RSvvJkzfbX7fs1NTV/1faJz/aTFVPJAAARzElEQVR4nO2dC3+qOPrHwwwXmfC/DLCAu7MCgiJeoNZrVdS2tNPz/t/QPglob4Jyasd1N7/PORaQPIR8yZOAeQJCTJeW9+slxV/XAc6cXVMgBH795ZL6+z+++QDaWa398c+zmvs9J8BdTr/9/R+/fesBftHOau2Pf57VHCNQVb8xApyClUr7VyGAj9quUgdOyOlVEcCKomCOSyfL1RhWydpJKEoIQIETk9S0AsaSV9tKge0SAtQKfjUL1ibpm6McNHdFBKLpYDB4wNEoGAQTBSer5WC5OiVhMQHlYTIYTFIcrcD0YB7hdbwMJjizPSmwVkggWRIrS8xFD7A0jZQNWFsrOJoSa1GBueshEE1iyGn8wMXtbjxopCOy6r6cUAsKCeCHgNgYRcmIdsojHD8n8bwxXme2D163hQTwY0ytNLgpMRu/4CCOgufGeEO3bw7XgushgLsB2sCpzZSNGwdTbgDntH2BS+x40mICm+BlG6N4mozc5XY75PDCDcD2BqF1oe0yAu5wu90q4zaaT9soiF7cIF5wK4RGw+ns7toJKCs36CoLuMSiNB1zcPVOIsyNxyccoNgLQXK8QO4CCHQbDShwsJ1GwHqSFNouIxBzYAV33Xiq3MdoTK2lbTRIuMKcXg8BPEHrRHkglZysrVw3LWrcPqq0L6SMUJCAF4KKtciPBLa3xbZLvVDstu8bWzRLlccA0TLH29hdleT0iggsgQDeE5i48VkIKI/gzZTkDr26auULBEjzcb9F7QS/EnDdVYmrvB4CyjsCypkIUABgUWk0oMjiLxHgcKPRgAzOu/+ZBPAKBalyv/dCMZpCOxAV9PHeqYTAQwYAzGBwRzEtKTyN0arYdjEBaiVGo5S0A09xToD0ICKuMKdXRADKZQJnc5ddT0kbGtD0afa1vtCDi9pjaNi7d4sUms68u0L6ppv06W5UrS+kTO6mKXQVJuMADbpzNMvKPCE9q+7D6Or7Qlyydkkv+zE7ETycuV++H1Cy2wCg0CZ/giTfvKW20aLi/QC9DXDbSbSgOX3KN6dt9z/ifoDDyWTenj/szkPpktWC+9b3KiawmhO1J7i7nM+Xyf5QKbG9Kchu8VOJKRgjfeTkBZJPd25HoRlfXr0X4vbPhXZr71dLVPJUIlf2RKfwUO+tlT8Xwju7+P32orp6VQR+Vuz3gSNiBBiBatYYgcq6DgKXFPulHiH+fy4p7bzDPz7rvAc4c3b5rA58rxs4or8ZSP5OIe2s1nT1rOaky7cDvwCB75V2Vmu6elZz/wYEfmMETiOAT30YzAhU0gEC+F1Z71e6W0aA6tsJRD+Gb8t6OMweWCUuuiQBSxTFupwty3VYsciSKp4Er4wAmDJ2RSqQg5CDGWKJ4TICYEDcfa2KmRUZrIlyYZJPBPD962NawgO5T3QM0kN8SQKWrfU0vkPPQ+5oek/rAQJDuvWPJkWlBESzp3t2Vmh13+/pfB1ZoS/1vGZRkhICBi9JLSn7XpB8SfIMZNV8vWfWChF8ItAIUOBOyJM8jBVwQcvJmDzrazxelIDaF+D0NJpZy5Rk1IESMjzJ+yqBGvSEJa9Dl3XTAuM66phQ+pJTVNAlBJoiQrZTo8s9E6oTr8mGGcLGVuE5fiKQoPgetcnD7OlyMEmAQIKT1WC5uKwXAql6NtRebMF5CppkGX2Z/yoBkNxv9clfwbNhJeRFm5A2nH7B/kfaAdGxaW41uE5Q3xNrPJwexXBYHwngBVqPye+c3Ir84rPmUPwYTVyE4N+FCdQ1jZy73DNhf9WnFcI8AwHLzupAp1UjODzb18F0vSUV7H+EQJjxFE1bJleLLWlQFwReL3JDHwmAE3qM7tCy0Z2h0XYdYCCQBmg0HV28DjRb1DXLEq0KvfMRMHXarDcdAsIAAtSTe3rB/kcImBq1Jnp9KHPBsXWf7K/5JxLADyhuKFPUTqax28VJGgGBbf7b/2UJ1PmsiQMCsL+ln42AbmbHb5KLV27mdUBt/RyBniPSv6IXysSX2TSjKn8qAWWNUBzHKB5O4zjFuJERCLrKZVtiAsCv0wXZpl4ou7TOQEBvZe0weAzqhcxQJwSEVq8oQRmB3k3efBi5Fwp7mReSTvVCcb59Cdf8QnmckXZgG6MVt7msFxI0rb5bdJqk32eTyv51Aj2ns1uEbhDUME2tQY8UNW/EghRlBMLbffvtk6ve9gTRFAmJws7tewL4xXUbisK9oNnjgHxB24FsbPdFCQgan+2k39Yt6JVaukmBfJnA7prtOyHq3RpQ8CE4EFsWvMJEJQTsG9oPggLvyeFNB4m3PVSHZgaybxWleU9AWbtkCBTuxvEw2cTu7DFyg0clHcXxYnRJAnXHazkOlFavBXdMmuOQGhG2HM9zspuEUpUQMIldR7c65J6p5zgeASLyjlPUEyoloEF+IG8qraGh57RIH7TOkwMUpvnYDjSygXtksIVCRmJz5D9ZxErjggS+pit7LvSXixFAjEAlMQLVxQgwAiViBCqLEaguRoARKBEjUFmMQHUxAoxAiRiBymIEqosRYARKxAhU1jcR+O1yurqx08XP+n9GOYH/vaR+r4nfK+2s1vzmec1lMTT/d0n9Yde+VX3trNb88LzmmBeqqu/xQqwlPl3/rn2hwrD9g8Jvgv4ZAfQFAnhf8ME8Kd3znaJl0GUEMn0koNAJ7+DPSTFLeBu0U7q0QG0lS5QNt8ClBpQlnfWIEUCfR6uMXHejcGk7Hn4uwXwoy1sCQzfo0gCPAL2kM/eHwkXPaA2fC7TcG2h8TjeN3f3cgycQkPu3juO0WnbeCAq600GCeUM2asf5FROoO0StfEBkH5bJkKu6dnPDF6YpJSBBnnYDTnuOc+MjJMIm6fTxQm2E4ginwYG50ZQNXOdFBFD8OL5DSw4/uShucOOZO9kRiGJ3+hFn8oz2bujkOtBp5QMXLbu1GwUo+yeMmjtSB1QtGyJq3xpIvbWzIZ+8V7R7GQH+5nXZz5YNuESaXnEH6jOBAG2UjEBERGZIy6dJW6M2F+Vbs08lJ4BfSLGvUDtVNi5CCU7d4GGXfhy7ZB7JV2ugxhwtKhOQ+Hx4nMFLfE5AuCkMjXjVEQKGkxkj40atL40btd8ACJ3Xsbqq5lcgAIWZUAJ0uOgoGs/QREkCBH/J+tYNZqj9RFbil10doNUDVuJto41i9KJsUTuik35Bi0uSudOITFI2i8iQ1ABNGgN0F1Uk0KEj8un52HUzJ6DxJ3jlcgK74jnD2GlfEwRBzXIpafX9cp2vUgee1mhDCHBQHZ4DNCIOhc5fOoiR+zzZusgN1puYfBckOwIjQqAbuMMoiGGZ26BlYxk/P8coUGJgNe8OUAwpZngBa8GPnyAg22buhES+buQEhCxk6IjKCRitrBq9iR9QfzJ+gNc0jc9jAH2yQmLKLKOul1wnBwgkbnA/c1cPMZpsF1AhcgJpA7xQQ9m67iSJksX9dgW+f0dgTZqIZI0m9/HdPbQks3ildBfTdATeCdqBlwaZ8xGsIeg0xdMoUqoTAO+cXUd1vo92BHSvXpYmVykB2c+d2xliaDTSeJBwTJDvwfVPgikN3+f79VNjKYHAPVzAdzN3+JKFErwnoCgknAPjLp0/MHhPQJmg0Rr8u4ue3CDhptRtxQ1oB16UaR6YkCzQnMywWpmAHOahLrLUqnVsTyIRxcUX6vuCKfuy7uXV6AxxZDSwsOnRFsQn0Ux53ICgtQoTHSCgQJHF7grKbL5cLifJDG3IRNtZHYgoATJZ83L+kQD0MYMYdRszNEJzDM1IexnsCDwFsAaKFrRDVZ1Ane/lrrRp27bu+aFKRv+fUgWOxNB4efuu0lhK+yuxlBr0YeWaSQnoJGSgmQfohDdVCOBoAk3nChpfQmAYbVAwgMsZujkoXq5eCYxeCUBfKIArOyV92THsR24qkjakzwig58l9mxJYcTmBOVpXIgDXZhbwmEVfGyZZs4rDLN4XTMl3atZ9r4cG8k2VRKvRWGVZ934inpiEDcvQsAuhiEKSYagIQlNGll6tDmDo9sRTJfMibYW8JiGAOoDTmMz578YPmL46AWrKjgCJQk7IwwaE7hKckBc1KBFxY4QAIETBQzebVFVZoGcyy/wzeqrUGxW07Cmu/ye96g0aaRH+2SlNtFNpFFPW6+zf2HKd9yUNPJDa03SfL+qMlhFQfVPS4fZOhFswVTclEslqaLrk881T2wHcJdNIROlwO4bP7XA47OKoOxym3SH0/mFhHG235G4WFrvbbTSG/5ScS2e/HcOesDIckq003XCLuWQ77EZcZg126WZzJFS5J6YdCnoO9WxCCYvOBZGvHFUZAcOgdlWD+H5RFAW6ks0vcVhld2RCZsEyBHk3SwWdBcOoMq9E9omzT5y91wZz+4U3X72ucXiNRsrbdG/34fafNAUBNnltBthzIfL59afTY+qGTlXURtP9CiOAzvL7wEnz0B/cmxFA7DeySmIEqosRYARKxAhUFiNQXYwAI1AiRqCyGIHqYgQYgRIxApXFCFQXI8AIlGhH4JL620k/NX5BVzB6nf//S0rjv1nnPcC5s8vqQFWxCI7quop2gBE4WYxAdV0VATLP5aG3kuJKQUqMwOn6OFplOAGt0o/lHa0m448l9xcSqPfpLmKtVtvPfdyv1ciYIRk29o+USREBtUnHFFpgdjfuRe6AOVIm5O/hHkIRAavTJEZksNbZN9ZZzutNErh6+DQPRHAg5I7SD6WUBOj+cgRqGp1N2PDtGp+HzAi+FNZaIZL7Wi/0j1yWBQQMySGjay3br+lmLSu0Gh+Gvi8gUbND0z+IoOBg9V6rRQoz9GuSmb9XZZfzWqsXhuGpBGY/li4JgNm97pi+3Tja/hjnU/H+9QT6Ts+kBAwZifnMzn0PEvVukeX1dnP9F+swgbqmayYhIKoANBvwLHsSogOzDYMct3Yo3WECgu9rJvmmI5C3hRjvcl7bjU09oM8ENo3EdVdKd0NeFB5xyWY+X0XJsj3mGot5e/mxdvwFBAxRMHdhAsJNFlhRIwSkW9Shr0Q5UgkOE1BFSzJzcrCUESAjpo08AsA4HJ9z+FiWIdhmXs6WnQ2f3ue8GoH4OXAHkbKkX28wCaSJhwkZO00ClNDg7E3yCe2Auieg/5l5C0s3O2TkdM+jLyMon/67sCXeE6j7uQWoY83dKG2tdfDeq5D2noCg87tTynJec3hNK4g1OdgOQJE3pps0WqMAx+5L944MpE4TF63T9fyCBGzTvN0Xit66kcgbj15fiVKo4wQ6zu79AIbjUIekm6Zz2LUdJ7CLytnn3BIEoVcQ7vOZwDpK26idJJsgdlGgrJHbvue6ARo/IKRUHBp3ZgKWBfU780Jw0dbDlkaDVHavRCnUUQJ1M3+JGJRiaGj0NSsWeKYKXgi9ElB5f5+d19qbBdgcyMNnAg0l3b0AgkQFLIIsmGD8hFCD+4amuJIXQnyLfFoSuVA7N2GYeSH/SwTq5i696IS0Uc1WD4cnHCOg8vxrH+pNzqXW4Tx8JqCM71D7sY2mDeKFghc8QUvihR6hWYheLuiFaGn5LbKQtb31m5pM+isGH/5EX4icvUk+d7EJsgzdRpFUKV8g9mStKgHyjaXl3Sr5Q87Nw0HiBe3AJKJvPgEvREJS3R+0JabfXYCApda9nmUhqSdYNaeHBE+z+l5HtXxPkH2ehCqWP109TEBWLd0TVFnlzY6lqha08gbyfEvtg/fRQkG1WxW8EFiDXoEqQ/vdp9bs2ybk3CA5V/0OOdbhV9F8JLAJQKN7Tumug+dN0MYvz8HzS5LM4zHm1s/Bunt2N3SUgG1CT8K0LcPneT4kTqenwq0TCJELluf1Iy9COUxAJPGmPC+o9Im/2UehVkcWMduBL2GbdjiS7DABg1qDFoQaNUO4VRR3OZeJNb4gk59m9shE777oQn5jRudQUZTvuCVjz4UQezZaSYxAdTECjECJGIHKYgSqixFgBErECFQWI1BdjAAjUCJGoLIYgepiBBiBEjEClcUIVBcjwAiUiBGoLEaguq6CwEVjaK6MwHfE0Ji/X1K/6tK3qsef1Zx23uxmvx8LTJdT6UAbJqb/Dv0LGwLyqZfM3yQAAAAASUVORK5CYII=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7"/>
          <p:cNvSpPr txBox="1"/>
          <p:nvPr/>
        </p:nvSpPr>
        <p:spPr>
          <a:xfrm>
            <a:off x="3046615" y="-21514823"/>
            <a:ext cx="6093228" cy="7109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:image/png;base64,iVBORw0KGgoAAAANSUhEUgAAAYEAAACDCAMAAABcOFepAAAA3lBMVEX///8AsPAAs/ZteYF1dXXq6urQ0NCdnZ27u7v9/PsAsvQArvAArO99goVKncZblbSFfHZghJjx8fF+fn6UlJRUjKrf3NptbW309PTk5ORjkatBoc51h5IkquMAqe+srKxXV1f1/f/GxsZlZWWMjIxdXV3I7Pvb9P3MzMy2trZZxPOioqLBwcG14PkjtPHr+f5NTU12y/VGRka56Po5uvKV1/dvzfbT8vy+5frE7vuN2/im2viG0fYruvKx5/qe4PlsxvRt0PZZyfVEx/RSvvJkzfbX7fs1NTV/1faJz/aTFVPJAAARzElEQVR4nO2dC3+qOPrHwwwXmfC/DLCAu7MCgiJeoNZrVdS2tNPz/t/QPglob4Jyasd1N7/PORaQPIR8yZOAeQJCTJeW9+slxV/XAc6cXVMgBH795ZL6+z+++QDaWa398c+zmvs9J8BdTr/9/R+/fesBftHOau2Pf57VHCNQVb8xApyClUr7VyGAj9quUgdOyOlVEcCKomCOSyfL1RhWydpJKEoIQIETk9S0AsaSV9tKge0SAtQKfjUL1ibpm6McNHdFBKLpYDB4wNEoGAQTBSer5WC5OiVhMQHlYTIYTFIcrcD0YB7hdbwMJjizPSmwVkggWRIrS8xFD7A0jZQNWFsrOJoSa1GBueshEE1iyGn8wMXtbjxopCOy6r6cUAsKCeCHgNgYRcmIdsojHD8n8bwxXme2D163hQTwY0ytNLgpMRu/4CCOgufGeEO3bw7XgushgLsB2sCpzZSNGwdTbgDntH2BS+x40mICm+BlG6N4mozc5XY75PDCDcD2BqF1oe0yAu5wu90q4zaaT9soiF7cIF5wK4RGw+ns7toJKCs36CoLuMSiNB1zcPVOIsyNxyccoNgLQXK8QO4CCHQbDShwsJ1GwHqSFNouIxBzYAV33Xiq3MdoTK2lbTRIuMKcXg8BPEHrRHkglZysrVw3LWrcPqq0L6SMUJCAF4KKtciPBLa3xbZLvVDstu8bWzRLlccA0TLH29hdleT0iggsgQDeE5i48VkIKI/gzZTkDr26auULBEjzcb9F7QS/EnDdVYmrvB4CyjsCypkIUABgUWk0oMjiLxHgcKPRgAzOu/+ZBPAKBalyv/dCMZpCOxAV9PHeqYTAQwYAzGBwRzEtKTyN0arYdjEBaiVGo5S0A09xToD0ICKuMKdXRADKZQJnc5ddT0kbGtD0afa1vtCDi9pjaNi7d4sUms68u0L6ppv06W5UrS+kTO6mKXQVJuMADbpzNMvKPCE9q+7D6Or7Qlyydkkv+zE7ETycuV++H1Cy2wCg0CZ/giTfvKW20aLi/QC9DXDbSbSgOX3KN6dt9z/ifoDDyWTenj/szkPpktWC+9b3KiawmhO1J7i7nM+Xyf5QKbG9Kchu8VOJKRgjfeTkBZJPd25HoRlfXr0X4vbPhXZr71dLVPJUIlf2RKfwUO+tlT8Xwju7+P32orp6VQR+Vuz3gSNiBBiBatYYgcq6DgKXFPulHiH+fy4p7bzDPz7rvAc4c3b5rA58rxs4or8ZSP5OIe2s1nT1rOaky7cDvwCB75V2Vmu6elZz/wYEfmMETiOAT30YzAhU0gEC+F1Z71e6W0aA6tsJRD+Gb8t6OMweWCUuuiQBSxTFupwty3VYsciSKp4Er4wAmDJ2RSqQg5CDGWKJ4TICYEDcfa2KmRUZrIlyYZJPBPD962NawgO5T3QM0kN8SQKWrfU0vkPPQ+5oek/rAQJDuvWPJkWlBESzp3t2Vmh13+/pfB1ZoS/1vGZRkhICBi9JLSn7XpB8SfIMZNV8vWfWChF8ItAIUOBOyJM8jBVwQcvJmDzrazxelIDaF+D0NJpZy5Rk1IESMjzJ+yqBGvSEJa9Dl3XTAuM66phQ+pJTVNAlBJoiQrZTo8s9E6oTr8mGGcLGVuE5fiKQoPgetcnD7OlyMEmAQIKT1WC5uKwXAql6NtRebMF5CppkGX2Z/yoBkNxv9clfwbNhJeRFm5A2nH7B/kfaAdGxaW41uE5Q3xNrPJwexXBYHwngBVqPye+c3Ir84rPmUPwYTVyE4N+FCdQ1jZy73DNhf9WnFcI8AwHLzupAp1UjODzb18F0vSUV7H+EQJjxFE1bJleLLWlQFwReL3JDHwmAE3qM7tCy0Z2h0XYdYCCQBmg0HV28DjRb1DXLEq0KvfMRMHXarDcdAsIAAtSTe3rB/kcImBq1Jnp9KHPBsXWf7K/5JxLADyhuKFPUTqax28VJGgGBbf7b/2UJ1PmsiQMCsL+ln42AbmbHb5KLV27mdUBt/RyBniPSv6IXysSX2TSjKn8qAWWNUBzHKB5O4zjFuJERCLrKZVtiAsCv0wXZpl4ou7TOQEBvZe0weAzqhcxQJwSEVq8oQRmB3k3efBi5Fwp7mReSTvVCcb59Cdf8QnmckXZgG6MVt7msFxI0rb5bdJqk32eTyv51Aj2ns1uEbhDUME2tQY8UNW/EghRlBMLbffvtk6ve9gTRFAmJws7tewL4xXUbisK9oNnjgHxB24FsbPdFCQgan+2k39Yt6JVaukmBfJnA7prtOyHq3RpQ8CE4EFsWvMJEJQTsG9oPggLvyeFNB4m3PVSHZgaybxWleU9AWbtkCBTuxvEw2cTu7DFyg0clHcXxYnRJAnXHazkOlFavBXdMmuOQGhG2HM9zspuEUpUQMIldR7c65J6p5zgeASLyjlPUEyoloEF+IG8qraGh57RIH7TOkwMUpvnYDjSygXtksIVCRmJz5D9ZxErjggS+pit7LvSXixFAjEAlMQLVxQgwAiViBCqLEaguRoARKBEjUFmMQHUxAoxAiRiBymIEqosRYARKxAhU1jcR+O1yurqx08XP+n9GOYH/vaR+r4nfK+2s1vzmec1lMTT/d0n9Yde+VX3trNb88LzmmBeqqu/xQqwlPl3/rn2hwrD9g8Jvgv4ZAfQFAnhf8ME8Kd3znaJl0GUEMn0koNAJ7+DPSTFLeBu0U7q0QG0lS5QNt8ClBpQlnfWIEUCfR6uMXHejcGk7Hn4uwXwoy1sCQzfo0gCPAL2kM/eHwkXPaA2fC7TcG2h8TjeN3f3cgycQkPu3juO0WnbeCAq600GCeUM2asf5FROoO0StfEBkH5bJkKu6dnPDF6YpJSBBnnYDTnuOc+MjJMIm6fTxQm2E4ginwYG50ZQNXOdFBFD8OL5DSw4/uShucOOZO9kRiGJ3+hFn8oz2bujkOtBp5QMXLbu1GwUo+yeMmjtSB1QtGyJq3xpIvbWzIZ+8V7R7GQH+5nXZz5YNuESaXnEH6jOBAG2UjEBERGZIy6dJW6M2F+Vbs08lJ4BfSLGvUDtVNi5CCU7d4GGXfhy7ZB7JV2ugxhwtKhOQ+Hx4nMFLfE5AuCkMjXjVEQKGkxkj40atL40btd8ACJ3Xsbqq5lcgAIWZUAJ0uOgoGs/QREkCBH/J+tYNZqj9RFbil10doNUDVuJto41i9KJsUTuik35Bi0uSudOITFI2i8iQ1ABNGgN0F1Uk0KEj8un52HUzJ6DxJ3jlcgK74jnD2GlfEwRBzXIpafX9cp2vUgee1mhDCHBQHZ4DNCIOhc5fOoiR+zzZusgN1puYfBckOwIjQqAbuMMoiGGZ26BlYxk/P8coUGJgNe8OUAwpZngBa8GPnyAg22buhES+buQEhCxk6IjKCRitrBq9iR9QfzJ+gNc0jc9jAH2yQmLKLKOul1wnBwgkbnA/c1cPMZpsF1AhcgJpA7xQQ9m67iSJksX9dgW+f0dgTZqIZI0m9/HdPbQks3ildBfTdATeCdqBlwaZ8xGsIeg0xdMoUqoTAO+cXUd1vo92BHSvXpYmVykB2c+d2xliaDTSeJBwTJDvwfVPgikN3+f79VNjKYHAPVzAdzN3+JKFErwnoCgknAPjLp0/MHhPQJmg0Rr8u4ue3CDhptRtxQ1oB16UaR6YkCzQnMywWpmAHOahLrLUqnVsTyIRxcUX6vuCKfuy7uXV6AxxZDSwsOnRFsQn0Ux53ICgtQoTHSCgQJHF7grKbL5cLifJDG3IRNtZHYgoATJZ83L+kQD0MYMYdRszNEJzDM1IexnsCDwFsAaKFrRDVZ1Ane/lrrRp27bu+aFKRv+fUgWOxNB4efuu0lhK+yuxlBr0YeWaSQnoJGSgmQfohDdVCOBoAk3nChpfQmAYbVAwgMsZujkoXq5eCYxeCUBfKIArOyV92THsR24qkjakzwig58l9mxJYcTmBOVpXIgDXZhbwmEVfGyZZs4rDLN4XTMl3atZ9r4cG8k2VRKvRWGVZ934inpiEDcvQsAuhiEKSYagIQlNGll6tDmDo9sRTJfMibYW8JiGAOoDTmMz578YPmL46AWrKjgCJQk7IwwaE7hKckBc1KBFxY4QAIETBQzebVFVZoGcyy/wzeqrUGxW07Cmu/ye96g0aaRH+2SlNtFNpFFPW6+zf2HKd9yUNPJDa03SfL+qMlhFQfVPS4fZOhFswVTclEslqaLrk881T2wHcJdNIROlwO4bP7XA47OKoOxym3SH0/mFhHG235G4WFrvbbTSG/5ScS2e/HcOesDIckq003XCLuWQ77EZcZg126WZzJFS5J6YdCnoO9WxCCYvOBZGvHFUZAcOgdlWD+H5RFAW6ks0vcVhld2RCZsEyBHk3SwWdBcOoMq9E9omzT5y91wZz+4U3X72ucXiNRsrbdG/34fafNAUBNnltBthzIfL59afTY+qGTlXURtP9CiOAzvL7wEnz0B/cmxFA7DeySmIEqosRYARKxAhUFiNQXYwAI1AiRqCyGIHqYgQYgRIxApXFCFQXI8AIlGhH4JL620k/NX5BVzB6nf//S0rjv1nnPcC5s8vqQFWxCI7quop2gBE4WYxAdV0VATLP5aG3kuJKQUqMwOn6OFplOAGt0o/lHa0m448l9xcSqPfpLmKtVtvPfdyv1ciYIRk29o+USREBtUnHFFpgdjfuRe6AOVIm5O/hHkIRAavTJEZksNbZN9ZZzutNErh6+DQPRHAg5I7SD6WUBOj+cgRqGp1N2PDtGp+HzAi+FNZaIZL7Wi/0j1yWBQQMySGjay3br+lmLSu0Gh+Gvi8gUbND0z+IoOBg9V6rRQoz9GuSmb9XZZfzWqsXhuGpBGY/li4JgNm97pi+3Tja/hjnU/H+9QT6Ts+kBAwZifnMzn0PEvVukeX1dnP9F+swgbqmayYhIKoANBvwLHsSogOzDYMct3Yo3WECgu9rJvmmI5C3hRjvcl7bjU09oM8ENo3EdVdKd0NeFB5xyWY+X0XJsj3mGot5e/mxdvwFBAxRMHdhAsJNFlhRIwSkW9Shr0Q5UgkOE1BFSzJzcrCUESAjpo08AsA4HJ9z+FiWIdhmXs6WnQ2f3ue8GoH4OXAHkbKkX28wCaSJhwkZO00ClNDg7E3yCe2Auieg/5l5C0s3O2TkdM+jLyMon/67sCXeE6j7uQWoY83dKG2tdfDeq5D2noCg87tTynJec3hNK4g1OdgOQJE3pps0WqMAx+5L944MpE4TF63T9fyCBGzTvN0Xit66kcgbj15fiVKo4wQ6zu79AIbjUIekm6Zz2LUdJ7CLytnn3BIEoVcQ7vOZwDpK26idJJsgdlGgrJHbvue6ARo/IKRUHBp3ZgKWBfU780Jw0dbDlkaDVHavRCnUUQJ1M3+JGJRiaGj0NSsWeKYKXgi9ElB5f5+d19qbBdgcyMNnAg0l3b0AgkQFLIIsmGD8hFCD+4amuJIXQnyLfFoSuVA7N2GYeSH/SwTq5i696IS0Uc1WD4cnHCOg8vxrH+pNzqXW4Tx8JqCM71D7sY2mDeKFghc8QUvihR6hWYheLuiFaGn5LbKQtb31m5pM+isGH/5EX4icvUk+d7EJsgzdRpFUKV8g9mStKgHyjaXl3Sr5Q87Nw0HiBe3AJKJvPgEvREJS3R+0JabfXYCApda9nmUhqSdYNaeHBE+z+l5HtXxPkH2ehCqWP109TEBWLd0TVFnlzY6lqha08gbyfEvtg/fRQkG1WxW8EFiDXoEqQ/vdp9bs2ybk3CA5V/0OOdbhV9F8JLAJQKN7Tumug+dN0MYvz8HzS5LM4zHm1s/Bunt2N3SUgG1CT8K0LcPneT4kTqenwq0TCJELluf1Iy9COUxAJPGmPC+o9Im/2UehVkcWMduBL2GbdjiS7DABg1qDFoQaNUO4VRR3OZeJNb4gk59m9shE777oQn5jRudQUZTvuCVjz4UQezZaSYxAdTECjECJGIHKYgSqixFgBErECFQWI1BdjAAjUCJGoLIYgepiBBiBEjEClcUIVBcjwAiUiBGoLEaguq6CwEVjaK6MwHfE0Ji/X1K/6tK3qsef1Zx23uxmvx8LTJdT6UAbJqb/Dv0LGwLyqZfM3yQAAAAASUVORK5CYII=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/>
          <p:nvPr/>
        </p:nvSpPr>
        <p:spPr>
          <a:xfrm>
            <a:off x="0" y="0"/>
            <a:ext cx="3882303" cy="3571588"/>
          </a:xfrm>
          <a:prstGeom prst="flowChartDocument">
            <a:avLst/>
          </a:prstGeom>
          <a:solidFill>
            <a:srgbClr val="647C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8"/>
          <p:cNvSpPr txBox="1"/>
          <p:nvPr>
            <p:ph type="title"/>
          </p:nvPr>
        </p:nvSpPr>
        <p:spPr>
          <a:xfrm>
            <a:off x="436419" y="266164"/>
            <a:ext cx="2840182" cy="2371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</a:pPr>
            <a:r>
              <a:rPr lang="en-US" sz="2700">
                <a:solidFill>
                  <a:srgbClr val="FFFFFF"/>
                </a:solidFill>
              </a:rPr>
              <a:t>The liquid portion of a thermometer expands or contracts as the temperature rises or falls.</a:t>
            </a:r>
            <a:endParaRPr/>
          </a:p>
        </p:txBody>
      </p:sp>
      <p:pic>
        <p:nvPicPr>
          <p:cNvPr descr="Thermometers | Energy Foundations for High School Chemistry" id="176" name="Google Shape;17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7326" y="640080"/>
            <a:ext cx="6908750" cy="557881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8"/>
          <p:cNvSpPr txBox="1"/>
          <p:nvPr/>
        </p:nvSpPr>
        <p:spPr>
          <a:xfrm>
            <a:off x="436419" y="6378650"/>
            <a:ext cx="609322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https://highschoolenergy.acs.org/content/hsef/en/what-is-energy/thermometers/_jcr_content/articleContent/columnsbootstrap/column0/image.img.jpg/1382131555442.jpg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2" name="Google Shape;182;p9"/>
          <p:cNvGraphicFramePr/>
          <p:nvPr/>
        </p:nvGraphicFramePr>
        <p:xfrm>
          <a:off x="2032000" y="71966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{BF128588-9C53-4FAE-9232-EC10DB7B9F74}</a:tableStyleId>
              </a:tblPr>
              <a:tblGrid>
                <a:gridCol w="4064000"/>
                <a:gridCol w="40640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83" name="Google Shape;183;p9"/>
          <p:cNvGraphicFramePr/>
          <p:nvPr/>
        </p:nvGraphicFramePr>
        <p:xfrm>
          <a:off x="0" y="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{658E7499-22BA-4763-8DAB-812DF73CC5E0}</a:tableStyleId>
              </a:tblPr>
              <a:tblGrid>
                <a:gridCol w="6096000"/>
                <a:gridCol w="6096000"/>
              </a:tblGrid>
              <a:tr h="464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Factors Influencing Temperature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Characteristics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794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Air Temperature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2398" lvl="0" marL="78321" marR="159614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Increase during day, decrease at night. Seasonally warmer  (increase) in summer colder (decrease) in winter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</a:tr>
              <a:tr h="794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Groundwater Flowing Into River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4801" lvl="0" marL="75794" marR="38837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Usually decrease since water underground is cold, unless it’s  a hot springs or geothermal source would be warmer</a:t>
                      </a:r>
                      <a:endParaRPr sz="1800" u="none" cap="none" strike="noStrike"/>
                    </a:p>
                  </a:txBody>
                  <a:tcPr marT="63500" marB="63500" marR="63500" marL="63500"/>
                </a:tc>
              </a:tr>
              <a:tr h="464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Forest Stormwater Runoff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If healthy forest, vegetated, no impact 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753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Summer Urban Stormwater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Don’t know but could increase temperature if bring in a lot  of water from hot pavement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65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Removing Vegetation from Riverbank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Increase temperature because the vegetation provided  shade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464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Cloudy or Turbid water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Increase temperature because darker and absorbs sun, heat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1075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Bank or Nearby Erosion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Increase temperature as soil makes river darker and absorb  the sun heat and could make the river shallow filling up with  sediment, so warmer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464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Elevation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The higher you climb, the air temperature increases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464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Depth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464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Human Activities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2020-09-10T14:38:22Z</dcterms:created>
  <dc:creator>Carrie Trimble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0x010100A9B97F5F96248E49B6B1CD3EDBED7671</vt:lpwstr>
  </property>
</Properties>
</file>